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66" r:id="rId4"/>
    <p:sldId id="258" r:id="rId5"/>
    <p:sldId id="263" r:id="rId6"/>
    <p:sldId id="264" r:id="rId7"/>
    <p:sldId id="267" r:id="rId8"/>
    <p:sldId id="260" r:id="rId9"/>
    <p:sldId id="268" r:id="rId10"/>
    <p:sldId id="259"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6" d="100"/>
          <a:sy n="66" d="100"/>
        </p:scale>
        <p:origin x="632"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9212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2272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4618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5409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7386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68563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7579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8709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503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9611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12/11/2022</a:t>
            </a:fld>
            <a:endParaRPr lang="en-US" dirty="0"/>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0154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12/11/2022</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dirty="0"/>
          </a:p>
        </p:txBody>
      </p:sp>
    </p:spTree>
    <p:extLst>
      <p:ext uri="{BB962C8B-B14F-4D97-AF65-F5344CB8AC3E}">
        <p14:creationId xmlns:p14="http://schemas.microsoft.com/office/powerpoint/2010/main" val="125214897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02" r:id="rId5"/>
    <p:sldLayoutId id="2147483707" r:id="rId6"/>
    <p:sldLayoutId id="2147483703" r:id="rId7"/>
    <p:sldLayoutId id="2147483704" r:id="rId8"/>
    <p:sldLayoutId id="2147483705" r:id="rId9"/>
    <p:sldLayoutId id="2147483706" r:id="rId10"/>
    <p:sldLayoutId id="21474837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6793E02-17B1-1ED6-FC3E-BE268B307CCB}"/>
              </a:ext>
            </a:extLst>
          </p:cNvPr>
          <p:cNvSpPr>
            <a:spLocks noGrp="1"/>
          </p:cNvSpPr>
          <p:nvPr>
            <p:ph type="ctrTitle"/>
          </p:nvPr>
        </p:nvSpPr>
        <p:spPr>
          <a:xfrm>
            <a:off x="6417732" y="1397988"/>
            <a:ext cx="5130798" cy="2750419"/>
          </a:xfrm>
        </p:spPr>
        <p:txBody>
          <a:bodyPr>
            <a:normAutofit fontScale="90000"/>
          </a:bodyPr>
          <a:lstStyle/>
          <a:p>
            <a:r>
              <a:rPr lang="en-US" dirty="0"/>
              <a:t>Location Detection Product: Technical, Legal, Ethical, and Business Challenges</a:t>
            </a:r>
          </a:p>
        </p:txBody>
      </p:sp>
      <p:sp>
        <p:nvSpPr>
          <p:cNvPr id="3" name="Subtitle 2">
            <a:extLst>
              <a:ext uri="{FF2B5EF4-FFF2-40B4-BE49-F238E27FC236}">
                <a16:creationId xmlns:a16="http://schemas.microsoft.com/office/drawing/2014/main" id="{59CF32DD-FE36-481C-16A2-DD5F9630EBF4}"/>
              </a:ext>
            </a:extLst>
          </p:cNvPr>
          <p:cNvSpPr>
            <a:spLocks noGrp="1"/>
          </p:cNvSpPr>
          <p:nvPr>
            <p:ph type="subTitle" idx="1"/>
          </p:nvPr>
        </p:nvSpPr>
        <p:spPr>
          <a:xfrm>
            <a:off x="6417732" y="4248945"/>
            <a:ext cx="5130798" cy="2307022"/>
          </a:xfrm>
        </p:spPr>
        <p:txBody>
          <a:bodyPr>
            <a:normAutofit/>
          </a:bodyPr>
          <a:lstStyle/>
          <a:p>
            <a:r>
              <a:rPr lang="en-US" dirty="0"/>
              <a:t>CSC 859, Fall 2022</a:t>
            </a:r>
          </a:p>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Theodore McCullough</a:t>
            </a:r>
          </a:p>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Ishank Aggarwal</a:t>
            </a:r>
          </a:p>
          <a:p>
            <a:pPr marL="0" marR="0" algn="ctr">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Alex Rabanes</a:t>
            </a:r>
          </a:p>
        </p:txBody>
      </p:sp>
      <p:pic>
        <p:nvPicPr>
          <p:cNvPr id="4" name="Picture 3" descr="A web of dots connected">
            <a:extLst>
              <a:ext uri="{FF2B5EF4-FFF2-40B4-BE49-F238E27FC236}">
                <a16:creationId xmlns:a16="http://schemas.microsoft.com/office/drawing/2014/main" id="{7486BFD9-499D-0073-1E1B-B8E4D320E086}"/>
              </a:ext>
            </a:extLst>
          </p:cNvPr>
          <p:cNvPicPr>
            <a:picLocks noChangeAspect="1"/>
          </p:cNvPicPr>
          <p:nvPr/>
        </p:nvPicPr>
        <p:blipFill>
          <a:blip r:embed="rId2"/>
          <a:stretch>
            <a:fillRect/>
          </a:stretch>
        </p:blipFill>
        <p:spPr>
          <a:xfrm>
            <a:off x="0" y="2119977"/>
            <a:ext cx="5850384" cy="2618046"/>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3" name="Oval 12">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61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F660D-223C-23A4-134D-767AADF7AB98}"/>
              </a:ext>
            </a:extLst>
          </p:cNvPr>
          <p:cNvSpPr>
            <a:spLocks noGrp="1"/>
          </p:cNvSpPr>
          <p:nvPr>
            <p:ph type="title"/>
          </p:nvPr>
        </p:nvSpPr>
        <p:spPr/>
        <p:txBody>
          <a:bodyPr/>
          <a:lstStyle/>
          <a:p>
            <a:r>
              <a:rPr lang="en-US" dirty="0"/>
              <a:t>Ethical Challenges: “One’s Home is Their Sanctuary”</a:t>
            </a:r>
          </a:p>
        </p:txBody>
      </p:sp>
      <p:sp>
        <p:nvSpPr>
          <p:cNvPr id="3" name="Content Placeholder 2">
            <a:extLst>
              <a:ext uri="{FF2B5EF4-FFF2-40B4-BE49-F238E27FC236}">
                <a16:creationId xmlns:a16="http://schemas.microsoft.com/office/drawing/2014/main" id="{D76C1A87-13EA-A0B4-333D-EAB724B07476}"/>
              </a:ext>
            </a:extLst>
          </p:cNvPr>
          <p:cNvSpPr>
            <a:spLocks noGrp="1"/>
          </p:cNvSpPr>
          <p:nvPr>
            <p:ph idx="1"/>
          </p:nvPr>
        </p:nvSpPr>
        <p:spPr/>
        <p:txBody>
          <a:bodyPr>
            <a:normAutofit/>
          </a:bodyPr>
          <a:lstStyle/>
          <a:p>
            <a:r>
              <a:rPr lang="en-US" sz="2400" dirty="0"/>
              <a:t>Trust: RF-ML Product Should Not Intrude on this Sanctuary</a:t>
            </a:r>
          </a:p>
          <a:p>
            <a:pPr lvl="1"/>
            <a:r>
              <a:rPr lang="en-US" dirty="0"/>
              <a:t>Prove</a:t>
            </a:r>
            <a:r>
              <a:rPr lang="en-US" dirty="0">
                <a:sym typeface="Wingdings" panose="05000000000000000000" pitchFamily="2" charset="2"/>
              </a:rPr>
              <a:t></a:t>
            </a:r>
            <a:r>
              <a:rPr lang="en-US" dirty="0"/>
              <a:t> “Why trust us with your location data?”</a:t>
            </a:r>
          </a:p>
          <a:p>
            <a:r>
              <a:rPr lang="en-US" sz="2400" dirty="0"/>
              <a:t>Marketing and Execution…</a:t>
            </a:r>
          </a:p>
        </p:txBody>
      </p:sp>
      <p:pic>
        <p:nvPicPr>
          <p:cNvPr id="5" name="Picture 4" descr="A picture containing sky, outdoor, sunset, silhouette&#10;&#10;Description automatically generated">
            <a:extLst>
              <a:ext uri="{FF2B5EF4-FFF2-40B4-BE49-F238E27FC236}">
                <a16:creationId xmlns:a16="http://schemas.microsoft.com/office/drawing/2014/main" id="{9B0B824E-9C34-9AFD-82E0-91157FB38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5426" y="3334867"/>
            <a:ext cx="4314507" cy="2871199"/>
          </a:xfrm>
          <a:prstGeom prst="rect">
            <a:avLst/>
          </a:prstGeom>
        </p:spPr>
      </p:pic>
    </p:spTree>
    <p:extLst>
      <p:ext uri="{BB962C8B-B14F-4D97-AF65-F5344CB8AC3E}">
        <p14:creationId xmlns:p14="http://schemas.microsoft.com/office/powerpoint/2010/main" val="1487950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7DC82-3959-54DC-346B-65365A238E34}"/>
              </a:ext>
            </a:extLst>
          </p:cNvPr>
          <p:cNvSpPr>
            <a:spLocks noGrp="1"/>
          </p:cNvSpPr>
          <p:nvPr>
            <p:ph type="title"/>
          </p:nvPr>
        </p:nvSpPr>
        <p:spPr/>
        <p:txBody>
          <a:bodyPr/>
          <a:lstStyle/>
          <a:p>
            <a:r>
              <a:rPr lang="en-US" dirty="0"/>
              <a:t>Business Challenges: Investment</a:t>
            </a:r>
          </a:p>
        </p:txBody>
      </p:sp>
      <p:sp>
        <p:nvSpPr>
          <p:cNvPr id="3" name="Content Placeholder 2">
            <a:extLst>
              <a:ext uri="{FF2B5EF4-FFF2-40B4-BE49-F238E27FC236}">
                <a16:creationId xmlns:a16="http://schemas.microsoft.com/office/drawing/2014/main" id="{CE2F04B9-A8A1-11EC-DF09-D7B0CDBA12B9}"/>
              </a:ext>
            </a:extLst>
          </p:cNvPr>
          <p:cNvSpPr>
            <a:spLocks noGrp="1"/>
          </p:cNvSpPr>
          <p:nvPr>
            <p:ph idx="1"/>
          </p:nvPr>
        </p:nvSpPr>
        <p:spPr/>
        <p:txBody>
          <a:bodyPr>
            <a:normAutofit/>
          </a:bodyPr>
          <a:lstStyle/>
          <a:p>
            <a:r>
              <a:rPr lang="en-US" sz="2400" dirty="0">
                <a:effectLst/>
                <a:ea typeface="Calibri" panose="020F0502020204030204" pitchFamily="34" charset="0"/>
                <a:cs typeface="Calibri" panose="020F0502020204030204" pitchFamily="34" charset="0"/>
              </a:rPr>
              <a:t>Explainability, Transparency and Data Provenance By Design</a:t>
            </a:r>
          </a:p>
          <a:p>
            <a:pPr lvl="1"/>
            <a:r>
              <a:rPr lang="en-US" dirty="0">
                <a:effectLst/>
                <a:ea typeface="Calibri" panose="020F0502020204030204" pitchFamily="34" charset="0"/>
                <a:cs typeface="Calibri" panose="020F0502020204030204" pitchFamily="34" charset="0"/>
              </a:rPr>
              <a:t>Product Life Cycle- Internal Management System</a:t>
            </a:r>
            <a:endParaRPr lang="en-US" dirty="0">
              <a:effectLst/>
              <a:ea typeface="Calibri" panose="020F0502020204030204" pitchFamily="34" charset="0"/>
              <a:cs typeface="Times New Roman" panose="02020603050405020304" pitchFamily="18" charset="0"/>
            </a:endParaRPr>
          </a:p>
          <a:p>
            <a:pPr lvl="1"/>
            <a:r>
              <a:rPr lang="en-US" dirty="0">
                <a:effectLst/>
                <a:ea typeface="Calibri" panose="020F0502020204030204" pitchFamily="34" charset="0"/>
                <a:cs typeface="Calibri" panose="020F0502020204030204" pitchFamily="34" charset="0"/>
              </a:rPr>
              <a:t>Production- Extended Beta Periods</a:t>
            </a:r>
            <a:endParaRPr lang="en-US" dirty="0">
              <a:effectLst/>
              <a:ea typeface="Calibri" panose="020F0502020204030204" pitchFamily="34" charset="0"/>
              <a:cs typeface="Times New Roman" panose="02020603050405020304" pitchFamily="18" charset="0"/>
            </a:endParaRPr>
          </a:p>
          <a:p>
            <a:pPr lvl="1"/>
            <a:r>
              <a:rPr lang="en-US" dirty="0">
                <a:effectLst/>
                <a:ea typeface="Calibri" panose="020F0502020204030204" pitchFamily="34" charset="0"/>
                <a:cs typeface="Calibri" panose="020F0502020204030204" pitchFamily="34" charset="0"/>
              </a:rPr>
              <a:t>Market- Wireless Connectively</a:t>
            </a:r>
            <a:endParaRPr lang="en-US" dirty="0">
              <a:effectLst/>
              <a:ea typeface="Calibri" panose="020F0502020204030204" pitchFamily="34" charset="0"/>
              <a:cs typeface="Times New Roman" panose="02020603050405020304" pitchFamily="18" charset="0"/>
            </a:endParaRPr>
          </a:p>
          <a:p>
            <a:pPr lvl="1"/>
            <a:r>
              <a:rPr lang="en-US" dirty="0">
                <a:effectLst/>
                <a:ea typeface="Calibri" panose="020F0502020204030204" pitchFamily="34" charset="0"/>
                <a:cs typeface="Calibri" panose="020F0502020204030204" pitchFamily="34" charset="0"/>
              </a:rPr>
              <a:t>Explainability</a:t>
            </a:r>
          </a:p>
          <a:p>
            <a:pPr lvl="1"/>
            <a:r>
              <a:rPr lang="en-US" dirty="0">
                <a:ea typeface="Calibri" panose="020F0502020204030204" pitchFamily="34" charset="0"/>
                <a:cs typeface="Calibri" panose="020F0502020204030204" pitchFamily="34" charset="0"/>
              </a:rPr>
              <a:t>Transparency </a:t>
            </a:r>
          </a:p>
          <a:p>
            <a:pPr lvl="1"/>
            <a:r>
              <a:rPr lang="en-US" dirty="0">
                <a:effectLst/>
                <a:ea typeface="Calibri" panose="020F0502020204030204" pitchFamily="34" charset="0"/>
                <a:cs typeface="Calibri" panose="020F0502020204030204" pitchFamily="34" charset="0"/>
              </a:rPr>
              <a:t>Data Provenance</a:t>
            </a:r>
            <a:endParaRPr lang="en-US" dirty="0"/>
          </a:p>
        </p:txBody>
      </p:sp>
    </p:spTree>
    <p:extLst>
      <p:ext uri="{BB962C8B-B14F-4D97-AF65-F5344CB8AC3E}">
        <p14:creationId xmlns:p14="http://schemas.microsoft.com/office/powerpoint/2010/main" val="2002352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F0A8D-9FF3-5F98-8621-E514018B8B53}"/>
              </a:ext>
            </a:extLst>
          </p:cNvPr>
          <p:cNvSpPr>
            <a:spLocks noGrp="1"/>
          </p:cNvSpPr>
          <p:nvPr>
            <p:ph type="title"/>
          </p:nvPr>
        </p:nvSpPr>
        <p:spPr>
          <a:xfrm>
            <a:off x="74875" y="0"/>
            <a:ext cx="10515600" cy="1325563"/>
          </a:xfrm>
        </p:spPr>
        <p:txBody>
          <a:bodyPr/>
          <a:lstStyle/>
          <a:p>
            <a:r>
              <a:rPr lang="en-US" dirty="0"/>
              <a:t>Location Detection Product Overview</a:t>
            </a:r>
          </a:p>
        </p:txBody>
      </p:sp>
      <p:grpSp>
        <p:nvGrpSpPr>
          <p:cNvPr id="15" name="Group 14">
            <a:extLst>
              <a:ext uri="{FF2B5EF4-FFF2-40B4-BE49-F238E27FC236}">
                <a16:creationId xmlns:a16="http://schemas.microsoft.com/office/drawing/2014/main" id="{5D29BD7A-98FA-B89A-7EAF-41EE755087CA}"/>
              </a:ext>
            </a:extLst>
          </p:cNvPr>
          <p:cNvGrpSpPr/>
          <p:nvPr/>
        </p:nvGrpSpPr>
        <p:grpSpPr>
          <a:xfrm>
            <a:off x="715618" y="1137039"/>
            <a:ext cx="7510983" cy="3474378"/>
            <a:chOff x="1518700" y="1240405"/>
            <a:chExt cx="7510983" cy="3474378"/>
          </a:xfrm>
        </p:grpSpPr>
        <p:sp>
          <p:nvSpPr>
            <p:cNvPr id="18" name="Rectangle 17">
              <a:extLst>
                <a:ext uri="{FF2B5EF4-FFF2-40B4-BE49-F238E27FC236}">
                  <a16:creationId xmlns:a16="http://schemas.microsoft.com/office/drawing/2014/main" id="{74819A77-0DB0-C3A7-B24F-68FD7A3B4C96}"/>
                </a:ext>
              </a:extLst>
            </p:cNvPr>
            <p:cNvSpPr/>
            <p:nvPr/>
          </p:nvSpPr>
          <p:spPr>
            <a:xfrm>
              <a:off x="1518700" y="1240405"/>
              <a:ext cx="5943141" cy="347437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a:extLst>
                <a:ext uri="{FF2B5EF4-FFF2-40B4-BE49-F238E27FC236}">
                  <a16:creationId xmlns:a16="http://schemas.microsoft.com/office/drawing/2014/main" id="{F22B4F92-C6AD-8D6C-F4C2-D73C7F382BD4}"/>
                </a:ext>
              </a:extLst>
            </p:cNvPr>
            <p:cNvCxnSpPr>
              <a:cxnSpLocks/>
            </p:cNvCxnSpPr>
            <p:nvPr/>
          </p:nvCxnSpPr>
          <p:spPr>
            <a:xfrm flipH="1">
              <a:off x="3372777" y="1253939"/>
              <a:ext cx="1" cy="107342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7BBEDEE-DB94-E40C-786B-38CA965434AB}"/>
                </a:ext>
              </a:extLst>
            </p:cNvPr>
            <p:cNvCxnSpPr>
              <a:cxnSpLocks/>
            </p:cNvCxnSpPr>
            <p:nvPr/>
          </p:nvCxnSpPr>
          <p:spPr>
            <a:xfrm>
              <a:off x="3372777" y="2327365"/>
              <a:ext cx="14707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973A6A7-9CE2-F0B7-52F4-BAEA6E204C08}"/>
                </a:ext>
              </a:extLst>
            </p:cNvPr>
            <p:cNvCxnSpPr>
              <a:cxnSpLocks/>
            </p:cNvCxnSpPr>
            <p:nvPr/>
          </p:nvCxnSpPr>
          <p:spPr>
            <a:xfrm>
              <a:off x="3374452" y="2711538"/>
              <a:ext cx="5538" cy="3498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4484BBC-B14E-2237-FCCC-D57CD78168E0}"/>
                </a:ext>
              </a:extLst>
            </p:cNvPr>
            <p:cNvCxnSpPr>
              <a:cxnSpLocks/>
            </p:cNvCxnSpPr>
            <p:nvPr/>
          </p:nvCxnSpPr>
          <p:spPr>
            <a:xfrm flipH="1">
              <a:off x="1518700" y="3063564"/>
              <a:ext cx="18612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D56B1405-B57D-E596-1F12-F345765E2854}"/>
                </a:ext>
              </a:extLst>
            </p:cNvPr>
            <p:cNvSpPr txBox="1"/>
            <p:nvPr/>
          </p:nvSpPr>
          <p:spPr>
            <a:xfrm>
              <a:off x="1648169" y="1355156"/>
              <a:ext cx="2044097" cy="646331"/>
            </a:xfrm>
            <a:prstGeom prst="rect">
              <a:avLst/>
            </a:prstGeom>
            <a:noFill/>
          </p:spPr>
          <p:txBody>
            <a:bodyPr wrap="square" rtlCol="0">
              <a:spAutoFit/>
            </a:bodyPr>
            <a:lstStyle/>
            <a:p>
              <a:pPr algn="ctr"/>
              <a:r>
                <a:rPr lang="en-US" dirty="0"/>
                <a:t>Kitchen</a:t>
              </a:r>
            </a:p>
            <a:p>
              <a:pPr algn="ctr"/>
              <a:r>
                <a:rPr lang="en-US" dirty="0"/>
                <a:t>(1)</a:t>
              </a:r>
            </a:p>
          </p:txBody>
        </p:sp>
        <p:sp>
          <p:nvSpPr>
            <p:cNvPr id="32" name="TextBox 31">
              <a:extLst>
                <a:ext uri="{FF2B5EF4-FFF2-40B4-BE49-F238E27FC236}">
                  <a16:creationId xmlns:a16="http://schemas.microsoft.com/office/drawing/2014/main" id="{7271EB69-2AA2-DC4D-D848-37B83C2A63B5}"/>
                </a:ext>
              </a:extLst>
            </p:cNvPr>
            <p:cNvSpPr txBox="1"/>
            <p:nvPr/>
          </p:nvSpPr>
          <p:spPr>
            <a:xfrm>
              <a:off x="3574942" y="1433183"/>
              <a:ext cx="2617441" cy="923330"/>
            </a:xfrm>
            <a:prstGeom prst="rect">
              <a:avLst/>
            </a:prstGeom>
            <a:noFill/>
          </p:spPr>
          <p:txBody>
            <a:bodyPr wrap="square" rtlCol="0">
              <a:spAutoFit/>
            </a:bodyPr>
            <a:lstStyle/>
            <a:p>
              <a:pPr algn="ctr"/>
              <a:r>
                <a:rPr lang="en-US" dirty="0"/>
                <a:t>Bedroom</a:t>
              </a:r>
            </a:p>
            <a:p>
              <a:pPr algn="ctr"/>
              <a:r>
                <a:rPr lang="en-US" dirty="0"/>
                <a:t>(2)</a:t>
              </a:r>
            </a:p>
            <a:p>
              <a:pPr algn="ctr"/>
              <a:endParaRPr lang="en-US" dirty="0"/>
            </a:p>
          </p:txBody>
        </p:sp>
        <p:sp>
          <p:nvSpPr>
            <p:cNvPr id="33" name="TextBox 32">
              <a:extLst>
                <a:ext uri="{FF2B5EF4-FFF2-40B4-BE49-F238E27FC236}">
                  <a16:creationId xmlns:a16="http://schemas.microsoft.com/office/drawing/2014/main" id="{8EE932C5-9400-FE04-B48D-8E538403A3D4}"/>
                </a:ext>
              </a:extLst>
            </p:cNvPr>
            <p:cNvSpPr txBox="1"/>
            <p:nvPr/>
          </p:nvSpPr>
          <p:spPr>
            <a:xfrm>
              <a:off x="5768519" y="2496792"/>
              <a:ext cx="1470752" cy="646331"/>
            </a:xfrm>
            <a:prstGeom prst="rect">
              <a:avLst/>
            </a:prstGeom>
            <a:noFill/>
          </p:spPr>
          <p:txBody>
            <a:bodyPr wrap="square" rtlCol="0">
              <a:spAutoFit/>
            </a:bodyPr>
            <a:lstStyle/>
            <a:p>
              <a:pPr algn="ctr"/>
              <a:r>
                <a:rPr lang="en-US" dirty="0"/>
                <a:t>Bathroom</a:t>
              </a:r>
            </a:p>
            <a:p>
              <a:pPr algn="ctr"/>
              <a:r>
                <a:rPr lang="en-US" dirty="0"/>
                <a:t>(3)</a:t>
              </a:r>
            </a:p>
          </p:txBody>
        </p:sp>
        <p:cxnSp>
          <p:nvCxnSpPr>
            <p:cNvPr id="35" name="Straight Connector 34">
              <a:extLst>
                <a:ext uri="{FF2B5EF4-FFF2-40B4-BE49-F238E27FC236}">
                  <a16:creationId xmlns:a16="http://schemas.microsoft.com/office/drawing/2014/main" id="{83733546-280E-19DC-518D-8B6734010C2C}"/>
                </a:ext>
              </a:extLst>
            </p:cNvPr>
            <p:cNvCxnSpPr>
              <a:cxnSpLocks/>
            </p:cNvCxnSpPr>
            <p:nvPr/>
          </p:nvCxnSpPr>
          <p:spPr>
            <a:xfrm>
              <a:off x="5318031" y="2297893"/>
              <a:ext cx="21438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C833E46-2989-9105-7111-C2439CC155A0}"/>
                </a:ext>
              </a:extLst>
            </p:cNvPr>
            <p:cNvCxnSpPr>
              <a:cxnSpLocks/>
            </p:cNvCxnSpPr>
            <p:nvPr/>
          </p:nvCxnSpPr>
          <p:spPr>
            <a:xfrm>
              <a:off x="5319652" y="2297893"/>
              <a:ext cx="0" cy="2647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086B5F3-B7C4-4FD5-E4F4-D9089EF58A17}"/>
                </a:ext>
              </a:extLst>
            </p:cNvPr>
            <p:cNvCxnSpPr>
              <a:cxnSpLocks/>
            </p:cNvCxnSpPr>
            <p:nvPr/>
          </p:nvCxnSpPr>
          <p:spPr>
            <a:xfrm flipH="1">
              <a:off x="5318031" y="3027850"/>
              <a:ext cx="9106" cy="16869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B1282B7-7D68-0B2A-A369-88311C97AD8D}"/>
                </a:ext>
              </a:extLst>
            </p:cNvPr>
            <p:cNvSpPr txBox="1"/>
            <p:nvPr/>
          </p:nvSpPr>
          <p:spPr>
            <a:xfrm>
              <a:off x="2835656" y="3521732"/>
              <a:ext cx="1012496" cy="923330"/>
            </a:xfrm>
            <a:prstGeom prst="rect">
              <a:avLst/>
            </a:prstGeom>
            <a:noFill/>
          </p:spPr>
          <p:txBody>
            <a:bodyPr wrap="square" rtlCol="0">
              <a:spAutoFit/>
            </a:bodyPr>
            <a:lstStyle/>
            <a:p>
              <a:pPr algn="ctr"/>
              <a:r>
                <a:rPr lang="en-US" dirty="0"/>
                <a:t>Living Room</a:t>
              </a:r>
            </a:p>
            <a:p>
              <a:pPr algn="ctr"/>
              <a:r>
                <a:rPr lang="en-US" dirty="0"/>
                <a:t>(4)</a:t>
              </a:r>
            </a:p>
          </p:txBody>
        </p:sp>
        <p:grpSp>
          <p:nvGrpSpPr>
            <p:cNvPr id="12" name="Group 11">
              <a:extLst>
                <a:ext uri="{FF2B5EF4-FFF2-40B4-BE49-F238E27FC236}">
                  <a16:creationId xmlns:a16="http://schemas.microsoft.com/office/drawing/2014/main" id="{F9C2925C-27D7-0B7A-1077-500EB1DCEB70}"/>
                </a:ext>
              </a:extLst>
            </p:cNvPr>
            <p:cNvGrpSpPr/>
            <p:nvPr/>
          </p:nvGrpSpPr>
          <p:grpSpPr>
            <a:xfrm rot="5400000">
              <a:off x="1656680" y="3537303"/>
              <a:ext cx="482710" cy="634062"/>
              <a:chOff x="5067300" y="2319338"/>
              <a:chExt cx="764540" cy="881062"/>
            </a:xfrm>
          </p:grpSpPr>
          <p:pic>
            <p:nvPicPr>
              <p:cNvPr id="9" name="Picture 8" descr="Icon&#10;&#10;Description automatically generated">
                <a:extLst>
                  <a:ext uri="{FF2B5EF4-FFF2-40B4-BE49-F238E27FC236}">
                    <a16:creationId xmlns:a16="http://schemas.microsoft.com/office/drawing/2014/main" id="{34EB99FC-D6DA-4527-30D8-82A10BECE8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7300" y="2319338"/>
                <a:ext cx="764540" cy="824712"/>
              </a:xfrm>
              <a:prstGeom prst="rect">
                <a:avLst/>
              </a:prstGeom>
            </p:spPr>
          </p:pic>
          <p:sp>
            <p:nvSpPr>
              <p:cNvPr id="11" name="TextBox 10">
                <a:extLst>
                  <a:ext uri="{FF2B5EF4-FFF2-40B4-BE49-F238E27FC236}">
                    <a16:creationId xmlns:a16="http://schemas.microsoft.com/office/drawing/2014/main" id="{A5551811-DFB4-E07C-89CC-54E04A2532DD}"/>
                  </a:ext>
                </a:extLst>
              </p:cNvPr>
              <p:cNvSpPr txBox="1"/>
              <p:nvPr/>
            </p:nvSpPr>
            <p:spPr>
              <a:xfrm>
                <a:off x="5187950" y="3054350"/>
                <a:ext cx="511175" cy="146050"/>
              </a:xfrm>
              <a:prstGeom prst="rect">
                <a:avLst/>
              </a:prstGeom>
              <a:solidFill>
                <a:schemeClr val="bg1"/>
              </a:solidFill>
              <a:ln>
                <a:solidFill>
                  <a:schemeClr val="bg1"/>
                </a:solidFill>
              </a:ln>
            </p:spPr>
            <p:txBody>
              <a:bodyPr wrap="square" rtlCol="0">
                <a:spAutoFit/>
              </a:bodyPr>
              <a:lstStyle/>
              <a:p>
                <a:endParaRPr lang="en-US" dirty="0"/>
              </a:p>
            </p:txBody>
          </p:sp>
        </p:grpSp>
        <p:grpSp>
          <p:nvGrpSpPr>
            <p:cNvPr id="42" name="Group 41">
              <a:extLst>
                <a:ext uri="{FF2B5EF4-FFF2-40B4-BE49-F238E27FC236}">
                  <a16:creationId xmlns:a16="http://schemas.microsoft.com/office/drawing/2014/main" id="{C6021C52-2D5D-E3D6-4591-6C7DA39E72BB}"/>
                </a:ext>
              </a:extLst>
            </p:cNvPr>
            <p:cNvGrpSpPr/>
            <p:nvPr/>
          </p:nvGrpSpPr>
          <p:grpSpPr>
            <a:xfrm rot="5400000">
              <a:off x="1618739" y="1295137"/>
              <a:ext cx="482710" cy="634062"/>
              <a:chOff x="5067300" y="2319338"/>
              <a:chExt cx="764540" cy="881062"/>
            </a:xfrm>
          </p:grpSpPr>
          <p:pic>
            <p:nvPicPr>
              <p:cNvPr id="43" name="Picture 42" descr="Icon&#10;&#10;Description automatically generated">
                <a:extLst>
                  <a:ext uri="{FF2B5EF4-FFF2-40B4-BE49-F238E27FC236}">
                    <a16:creationId xmlns:a16="http://schemas.microsoft.com/office/drawing/2014/main" id="{D49306F2-4844-9762-1260-96B5C9711E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7300" y="2319338"/>
                <a:ext cx="764540" cy="824712"/>
              </a:xfrm>
              <a:prstGeom prst="rect">
                <a:avLst/>
              </a:prstGeom>
            </p:spPr>
          </p:pic>
          <p:sp>
            <p:nvSpPr>
              <p:cNvPr id="44" name="TextBox 43">
                <a:extLst>
                  <a:ext uri="{FF2B5EF4-FFF2-40B4-BE49-F238E27FC236}">
                    <a16:creationId xmlns:a16="http://schemas.microsoft.com/office/drawing/2014/main" id="{A6955CEB-EBDA-DCF4-02CD-2BD24CA08F46}"/>
                  </a:ext>
                </a:extLst>
              </p:cNvPr>
              <p:cNvSpPr txBox="1"/>
              <p:nvPr/>
            </p:nvSpPr>
            <p:spPr>
              <a:xfrm>
                <a:off x="5187950" y="3054350"/>
                <a:ext cx="511175" cy="146050"/>
              </a:xfrm>
              <a:prstGeom prst="rect">
                <a:avLst/>
              </a:prstGeom>
              <a:solidFill>
                <a:schemeClr val="bg1"/>
              </a:solidFill>
              <a:ln>
                <a:solidFill>
                  <a:schemeClr val="bg1"/>
                </a:solidFill>
              </a:ln>
            </p:spPr>
            <p:txBody>
              <a:bodyPr wrap="square" rtlCol="0">
                <a:spAutoFit/>
              </a:bodyPr>
              <a:lstStyle/>
              <a:p>
                <a:endParaRPr lang="en-US" dirty="0"/>
              </a:p>
            </p:txBody>
          </p:sp>
        </p:grpSp>
        <p:grpSp>
          <p:nvGrpSpPr>
            <p:cNvPr id="45" name="Group 44">
              <a:extLst>
                <a:ext uri="{FF2B5EF4-FFF2-40B4-BE49-F238E27FC236}">
                  <a16:creationId xmlns:a16="http://schemas.microsoft.com/office/drawing/2014/main" id="{CB9E3340-6DEB-FC49-52E7-C01CCB14B36E}"/>
                </a:ext>
              </a:extLst>
            </p:cNvPr>
            <p:cNvGrpSpPr/>
            <p:nvPr/>
          </p:nvGrpSpPr>
          <p:grpSpPr>
            <a:xfrm rot="16200000">
              <a:off x="6987319" y="68349"/>
              <a:ext cx="482710" cy="3602018"/>
              <a:chOff x="4988302" y="-1157225"/>
              <a:chExt cx="764540" cy="4357625"/>
            </a:xfrm>
          </p:grpSpPr>
          <p:pic>
            <p:nvPicPr>
              <p:cNvPr id="46" name="Picture 45" descr="Icon&#10;&#10;Description automatically generated">
                <a:extLst>
                  <a:ext uri="{FF2B5EF4-FFF2-40B4-BE49-F238E27FC236}">
                    <a16:creationId xmlns:a16="http://schemas.microsoft.com/office/drawing/2014/main" id="{6634A4E4-4846-A204-F4AA-11F2D40564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8302" y="-1157225"/>
                <a:ext cx="764540" cy="824712"/>
              </a:xfrm>
              <a:prstGeom prst="rect">
                <a:avLst/>
              </a:prstGeom>
            </p:spPr>
          </p:pic>
          <p:sp>
            <p:nvSpPr>
              <p:cNvPr id="47" name="TextBox 46">
                <a:extLst>
                  <a:ext uri="{FF2B5EF4-FFF2-40B4-BE49-F238E27FC236}">
                    <a16:creationId xmlns:a16="http://schemas.microsoft.com/office/drawing/2014/main" id="{5235821C-18D5-834B-6B82-EE4BA516F333}"/>
                  </a:ext>
                </a:extLst>
              </p:cNvPr>
              <p:cNvSpPr txBox="1"/>
              <p:nvPr/>
            </p:nvSpPr>
            <p:spPr>
              <a:xfrm>
                <a:off x="5187950" y="3054350"/>
                <a:ext cx="511175" cy="146050"/>
              </a:xfrm>
              <a:prstGeom prst="rect">
                <a:avLst/>
              </a:prstGeom>
              <a:solidFill>
                <a:schemeClr val="bg1"/>
              </a:solidFill>
              <a:ln>
                <a:solidFill>
                  <a:schemeClr val="bg1"/>
                </a:solidFill>
              </a:ln>
            </p:spPr>
            <p:txBody>
              <a:bodyPr wrap="square" rtlCol="0">
                <a:spAutoFit/>
              </a:bodyPr>
              <a:lstStyle/>
              <a:p>
                <a:endParaRPr lang="en-US" dirty="0"/>
              </a:p>
            </p:txBody>
          </p:sp>
        </p:grpSp>
        <p:grpSp>
          <p:nvGrpSpPr>
            <p:cNvPr id="48" name="Group 47">
              <a:extLst>
                <a:ext uri="{FF2B5EF4-FFF2-40B4-BE49-F238E27FC236}">
                  <a16:creationId xmlns:a16="http://schemas.microsoft.com/office/drawing/2014/main" id="{63718845-2E55-54A1-4C0E-7A4BBEBF8E23}"/>
                </a:ext>
              </a:extLst>
            </p:cNvPr>
            <p:cNvGrpSpPr/>
            <p:nvPr/>
          </p:nvGrpSpPr>
          <p:grpSpPr>
            <a:xfrm rot="16200000">
              <a:off x="7008392" y="2269450"/>
              <a:ext cx="824191" cy="2453701"/>
              <a:chOff x="4393730" y="-209142"/>
              <a:chExt cx="1305395" cy="3409542"/>
            </a:xfrm>
          </p:grpSpPr>
          <p:pic>
            <p:nvPicPr>
              <p:cNvPr id="49" name="Picture 48" descr="Icon&#10;&#10;Description automatically generated">
                <a:extLst>
                  <a:ext uri="{FF2B5EF4-FFF2-40B4-BE49-F238E27FC236}">
                    <a16:creationId xmlns:a16="http://schemas.microsoft.com/office/drawing/2014/main" id="{0993535E-9663-37A8-78F9-96C942C4A6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3730" y="-209142"/>
                <a:ext cx="764540" cy="824712"/>
              </a:xfrm>
              <a:prstGeom prst="rect">
                <a:avLst/>
              </a:prstGeom>
            </p:spPr>
          </p:pic>
          <p:sp>
            <p:nvSpPr>
              <p:cNvPr id="50" name="TextBox 49">
                <a:extLst>
                  <a:ext uri="{FF2B5EF4-FFF2-40B4-BE49-F238E27FC236}">
                    <a16:creationId xmlns:a16="http://schemas.microsoft.com/office/drawing/2014/main" id="{FB644190-312D-C3BA-AA3F-604DFFEB4544}"/>
                  </a:ext>
                </a:extLst>
              </p:cNvPr>
              <p:cNvSpPr txBox="1"/>
              <p:nvPr/>
            </p:nvSpPr>
            <p:spPr>
              <a:xfrm>
                <a:off x="5187950" y="3054350"/>
                <a:ext cx="511175" cy="146050"/>
              </a:xfrm>
              <a:prstGeom prst="rect">
                <a:avLst/>
              </a:prstGeom>
              <a:solidFill>
                <a:schemeClr val="bg1"/>
              </a:solidFill>
              <a:ln>
                <a:solidFill>
                  <a:schemeClr val="bg1"/>
                </a:solidFill>
              </a:ln>
            </p:spPr>
            <p:txBody>
              <a:bodyPr wrap="square" rtlCol="0">
                <a:spAutoFit/>
              </a:bodyPr>
              <a:lstStyle/>
              <a:p>
                <a:endParaRPr lang="en-US" dirty="0"/>
              </a:p>
            </p:txBody>
          </p:sp>
        </p:grpSp>
        <p:pic>
          <p:nvPicPr>
            <p:cNvPr id="54" name="Picture 53" descr="Icon&#10;&#10;Description automatically generated">
              <a:extLst>
                <a:ext uri="{FF2B5EF4-FFF2-40B4-BE49-F238E27FC236}">
                  <a16:creationId xmlns:a16="http://schemas.microsoft.com/office/drawing/2014/main" id="{3D82E251-8F8F-69AB-11F7-9583F406C7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5704" y="3483961"/>
              <a:ext cx="821627" cy="821627"/>
            </a:xfrm>
            <a:prstGeom prst="rect">
              <a:avLst/>
            </a:prstGeom>
          </p:spPr>
        </p:pic>
        <p:pic>
          <p:nvPicPr>
            <p:cNvPr id="55" name="Picture 54" descr="Icon&#10;&#10;Description automatically generated">
              <a:extLst>
                <a:ext uri="{FF2B5EF4-FFF2-40B4-BE49-F238E27FC236}">
                  <a16:creationId xmlns:a16="http://schemas.microsoft.com/office/drawing/2014/main" id="{C286495F-0774-C2CB-125C-D135C6E29E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4199" y="2039318"/>
              <a:ext cx="821627" cy="821627"/>
            </a:xfrm>
            <a:prstGeom prst="rect">
              <a:avLst/>
            </a:prstGeom>
          </p:spPr>
        </p:pic>
        <p:pic>
          <p:nvPicPr>
            <p:cNvPr id="56" name="Picture 55" descr="Icon&#10;&#10;Description automatically generated">
              <a:extLst>
                <a:ext uri="{FF2B5EF4-FFF2-40B4-BE49-F238E27FC236}">
                  <a16:creationId xmlns:a16="http://schemas.microsoft.com/office/drawing/2014/main" id="{8B96D4A6-06F0-61FF-E8B1-B39DD1295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7508" y="1379838"/>
              <a:ext cx="821627" cy="821627"/>
            </a:xfrm>
            <a:prstGeom prst="rect">
              <a:avLst/>
            </a:prstGeom>
          </p:spPr>
        </p:pic>
        <p:pic>
          <p:nvPicPr>
            <p:cNvPr id="57" name="Picture 56" descr="Icon&#10;&#10;Description automatically generated">
              <a:extLst>
                <a:ext uri="{FF2B5EF4-FFF2-40B4-BE49-F238E27FC236}">
                  <a16:creationId xmlns:a16="http://schemas.microsoft.com/office/drawing/2014/main" id="{435B68CC-ED4C-F30F-DE80-C2D574F46E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7182" y="3027850"/>
              <a:ext cx="821627" cy="821627"/>
            </a:xfrm>
            <a:prstGeom prst="rect">
              <a:avLst/>
            </a:prstGeom>
          </p:spPr>
        </p:pic>
        <p:sp>
          <p:nvSpPr>
            <p:cNvPr id="13" name="TextBox 12">
              <a:extLst>
                <a:ext uri="{FF2B5EF4-FFF2-40B4-BE49-F238E27FC236}">
                  <a16:creationId xmlns:a16="http://schemas.microsoft.com/office/drawing/2014/main" id="{F8394FDC-624E-5703-A5B3-D735B4F49ACB}"/>
                </a:ext>
              </a:extLst>
            </p:cNvPr>
            <p:cNvSpPr txBox="1"/>
            <p:nvPr/>
          </p:nvSpPr>
          <p:spPr>
            <a:xfrm>
              <a:off x="6030152" y="1605868"/>
              <a:ext cx="120726" cy="577960"/>
            </a:xfrm>
            <a:prstGeom prst="rect">
              <a:avLst/>
            </a:prstGeom>
            <a:solidFill>
              <a:schemeClr val="bg1"/>
            </a:solidFill>
          </p:spPr>
          <p:txBody>
            <a:bodyPr wrap="square" rtlCol="0">
              <a:spAutoFit/>
            </a:bodyPr>
            <a:lstStyle/>
            <a:p>
              <a:endParaRPr lang="en-US" dirty="0"/>
            </a:p>
          </p:txBody>
        </p:sp>
        <p:sp>
          <p:nvSpPr>
            <p:cNvPr id="14" name="TextBox 13">
              <a:extLst>
                <a:ext uri="{FF2B5EF4-FFF2-40B4-BE49-F238E27FC236}">
                  <a16:creationId xmlns:a16="http://schemas.microsoft.com/office/drawing/2014/main" id="{6F466146-113E-C46F-9B89-7F828062A94D}"/>
                </a:ext>
              </a:extLst>
            </p:cNvPr>
            <p:cNvSpPr txBox="1"/>
            <p:nvPr/>
          </p:nvSpPr>
          <p:spPr>
            <a:xfrm>
              <a:off x="6726109" y="3400174"/>
              <a:ext cx="120726" cy="577960"/>
            </a:xfrm>
            <a:prstGeom prst="rect">
              <a:avLst/>
            </a:prstGeom>
            <a:solidFill>
              <a:schemeClr val="bg1"/>
            </a:solidFill>
          </p:spPr>
          <p:txBody>
            <a:bodyPr wrap="square" rtlCol="0">
              <a:spAutoFit/>
            </a:bodyPr>
            <a:lstStyle/>
            <a:p>
              <a:endParaRPr lang="en-US" dirty="0"/>
            </a:p>
          </p:txBody>
        </p:sp>
      </p:grpSp>
      <p:grpSp>
        <p:nvGrpSpPr>
          <p:cNvPr id="19" name="Group 18">
            <a:extLst>
              <a:ext uri="{FF2B5EF4-FFF2-40B4-BE49-F238E27FC236}">
                <a16:creationId xmlns:a16="http://schemas.microsoft.com/office/drawing/2014/main" id="{20CB7084-680C-1C06-3868-1500C87CCCA2}"/>
              </a:ext>
            </a:extLst>
          </p:cNvPr>
          <p:cNvGrpSpPr/>
          <p:nvPr/>
        </p:nvGrpSpPr>
        <p:grpSpPr>
          <a:xfrm>
            <a:off x="8128638" y="1951672"/>
            <a:ext cx="2655736" cy="2012722"/>
            <a:chOff x="8205546" y="2098099"/>
            <a:chExt cx="2655736" cy="2012722"/>
          </a:xfrm>
        </p:grpSpPr>
        <p:sp>
          <p:nvSpPr>
            <p:cNvPr id="16" name="Cloud 15">
              <a:extLst>
                <a:ext uri="{FF2B5EF4-FFF2-40B4-BE49-F238E27FC236}">
                  <a16:creationId xmlns:a16="http://schemas.microsoft.com/office/drawing/2014/main" id="{13083E0D-0656-D242-E873-65A9B3C5FA88}"/>
                </a:ext>
              </a:extLst>
            </p:cNvPr>
            <p:cNvSpPr/>
            <p:nvPr/>
          </p:nvSpPr>
          <p:spPr>
            <a:xfrm>
              <a:off x="8205546" y="2098099"/>
              <a:ext cx="2655736" cy="2012722"/>
            </a:xfrm>
            <a:prstGeom prst="clou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E7DE4857-9118-7933-F868-46D33A9AC008}"/>
                </a:ext>
              </a:extLst>
            </p:cNvPr>
            <p:cNvSpPr txBox="1"/>
            <p:nvPr/>
          </p:nvSpPr>
          <p:spPr>
            <a:xfrm>
              <a:off x="8643779" y="2855091"/>
              <a:ext cx="1779270" cy="369332"/>
            </a:xfrm>
            <a:prstGeom prst="rect">
              <a:avLst/>
            </a:prstGeom>
            <a:noFill/>
          </p:spPr>
          <p:txBody>
            <a:bodyPr wrap="square" rtlCol="0">
              <a:spAutoFit/>
            </a:bodyPr>
            <a:lstStyle/>
            <a:p>
              <a:pPr algn="ctr"/>
              <a:r>
                <a:rPr lang="en-US" dirty="0"/>
                <a:t>RF-ML Model</a:t>
              </a:r>
            </a:p>
          </p:txBody>
        </p:sp>
      </p:grpSp>
      <p:sp>
        <p:nvSpPr>
          <p:cNvPr id="21" name="Arc 20">
            <a:extLst>
              <a:ext uri="{FF2B5EF4-FFF2-40B4-BE49-F238E27FC236}">
                <a16:creationId xmlns:a16="http://schemas.microsoft.com/office/drawing/2014/main" id="{310B7397-6284-2334-1BDC-8BCE0CC4868F}"/>
              </a:ext>
            </a:extLst>
          </p:cNvPr>
          <p:cNvSpPr/>
          <p:nvPr/>
        </p:nvSpPr>
        <p:spPr>
          <a:xfrm rot="10971754">
            <a:off x="4913335" y="2778855"/>
            <a:ext cx="3490848" cy="1461513"/>
          </a:xfrm>
          <a:prstGeom prst="arc">
            <a:avLst>
              <a:gd name="adj1" fmla="val 10848111"/>
              <a:gd name="adj2" fmla="val 21157896"/>
            </a:avLst>
          </a:prstGeom>
          <a:ln>
            <a:solidFill>
              <a:schemeClr val="tx1"/>
            </a:solidFill>
            <a:head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25" name="Straight Arrow Connector 24">
            <a:extLst>
              <a:ext uri="{FF2B5EF4-FFF2-40B4-BE49-F238E27FC236}">
                <a16:creationId xmlns:a16="http://schemas.microsoft.com/office/drawing/2014/main" id="{318C35D3-00EF-2A90-E62B-8C4AC717CCAF}"/>
              </a:ext>
            </a:extLst>
          </p:cNvPr>
          <p:cNvCxnSpPr>
            <a:stCxn id="16" idx="1"/>
          </p:cNvCxnSpPr>
          <p:nvPr/>
        </p:nvCxnSpPr>
        <p:spPr>
          <a:xfrm>
            <a:off x="9456506" y="3962251"/>
            <a:ext cx="0" cy="1261756"/>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2588839-7A92-4D92-602B-D6A1EB6FE49E}"/>
              </a:ext>
            </a:extLst>
          </p:cNvPr>
          <p:cNvSpPr txBox="1"/>
          <p:nvPr/>
        </p:nvSpPr>
        <p:spPr>
          <a:xfrm>
            <a:off x="8633546" y="5192202"/>
            <a:ext cx="1645920" cy="646331"/>
          </a:xfrm>
          <a:prstGeom prst="rect">
            <a:avLst/>
          </a:prstGeom>
          <a:noFill/>
        </p:spPr>
        <p:txBody>
          <a:bodyPr wrap="square" rtlCol="0">
            <a:spAutoFit/>
          </a:bodyPr>
          <a:lstStyle/>
          <a:p>
            <a:pPr algn="ctr"/>
            <a:r>
              <a:rPr lang="en-US" dirty="0"/>
              <a:t>Location Predictions</a:t>
            </a:r>
          </a:p>
        </p:txBody>
      </p:sp>
      <p:sp>
        <p:nvSpPr>
          <p:cNvPr id="8" name="Arc 7">
            <a:extLst>
              <a:ext uri="{FF2B5EF4-FFF2-40B4-BE49-F238E27FC236}">
                <a16:creationId xmlns:a16="http://schemas.microsoft.com/office/drawing/2014/main" id="{F0F8CB97-2E3C-C3FD-1344-A6F5AA225340}"/>
              </a:ext>
            </a:extLst>
          </p:cNvPr>
          <p:cNvSpPr/>
          <p:nvPr/>
        </p:nvSpPr>
        <p:spPr>
          <a:xfrm rot="10971754">
            <a:off x="1005634" y="953459"/>
            <a:ext cx="7985567" cy="4251989"/>
          </a:xfrm>
          <a:prstGeom prst="arc">
            <a:avLst>
              <a:gd name="adj1" fmla="val 11318583"/>
              <a:gd name="adj2" fmla="val 20273937"/>
            </a:avLst>
          </a:prstGeom>
          <a:ln>
            <a:solidFill>
              <a:schemeClr val="tx1"/>
            </a:solidFill>
            <a:head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2118842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96863-B0AB-B8CB-B311-C47E0779E5FA}"/>
              </a:ext>
            </a:extLst>
          </p:cNvPr>
          <p:cNvSpPr>
            <a:spLocks noGrp="1"/>
          </p:cNvSpPr>
          <p:nvPr>
            <p:ph type="title"/>
          </p:nvPr>
        </p:nvSpPr>
        <p:spPr/>
        <p:txBody>
          <a:bodyPr/>
          <a:lstStyle/>
          <a:p>
            <a:r>
              <a:rPr lang="en-US" dirty="0"/>
              <a:t>RF-ML Model: Performance Comparison</a:t>
            </a:r>
          </a:p>
        </p:txBody>
      </p:sp>
      <p:grpSp>
        <p:nvGrpSpPr>
          <p:cNvPr id="44" name="Group 43">
            <a:extLst>
              <a:ext uri="{FF2B5EF4-FFF2-40B4-BE49-F238E27FC236}">
                <a16:creationId xmlns:a16="http://schemas.microsoft.com/office/drawing/2014/main" id="{3CE42EC3-C718-DF0F-135A-90431E8FE3F2}"/>
              </a:ext>
            </a:extLst>
          </p:cNvPr>
          <p:cNvGrpSpPr/>
          <p:nvPr/>
        </p:nvGrpSpPr>
        <p:grpSpPr>
          <a:xfrm>
            <a:off x="656201" y="1822642"/>
            <a:ext cx="9750362" cy="4862868"/>
            <a:chOff x="656201" y="1822642"/>
            <a:chExt cx="9750362" cy="4862868"/>
          </a:xfrm>
        </p:grpSpPr>
        <p:grpSp>
          <p:nvGrpSpPr>
            <p:cNvPr id="33" name="Group 32">
              <a:extLst>
                <a:ext uri="{FF2B5EF4-FFF2-40B4-BE49-F238E27FC236}">
                  <a16:creationId xmlns:a16="http://schemas.microsoft.com/office/drawing/2014/main" id="{8A2D8ED7-B206-0F93-5CEA-C218E805CCF5}"/>
                </a:ext>
              </a:extLst>
            </p:cNvPr>
            <p:cNvGrpSpPr/>
            <p:nvPr/>
          </p:nvGrpSpPr>
          <p:grpSpPr>
            <a:xfrm>
              <a:off x="656201" y="1927751"/>
              <a:ext cx="9750362" cy="4757759"/>
              <a:chOff x="901735" y="1521351"/>
              <a:chExt cx="9750362" cy="4757759"/>
            </a:xfrm>
          </p:grpSpPr>
          <p:grpSp>
            <p:nvGrpSpPr>
              <p:cNvPr id="25" name="Group 24">
                <a:extLst>
                  <a:ext uri="{FF2B5EF4-FFF2-40B4-BE49-F238E27FC236}">
                    <a16:creationId xmlns:a16="http://schemas.microsoft.com/office/drawing/2014/main" id="{B8CB92FF-4C68-6C9C-DD49-B7EE7A45A601}"/>
                  </a:ext>
                </a:extLst>
              </p:cNvPr>
              <p:cNvGrpSpPr/>
              <p:nvPr/>
            </p:nvGrpSpPr>
            <p:grpSpPr>
              <a:xfrm>
                <a:off x="901735" y="1521351"/>
                <a:ext cx="9750362" cy="4332911"/>
                <a:chOff x="901735" y="1521351"/>
                <a:chExt cx="9750362" cy="4332911"/>
              </a:xfrm>
            </p:grpSpPr>
            <p:sp>
              <p:nvSpPr>
                <p:cNvPr id="4" name="Rectangle 3">
                  <a:extLst>
                    <a:ext uri="{FF2B5EF4-FFF2-40B4-BE49-F238E27FC236}">
                      <a16:creationId xmlns:a16="http://schemas.microsoft.com/office/drawing/2014/main" id="{26983B30-8B82-12C0-8DF5-A379AAEA056F}"/>
                    </a:ext>
                  </a:extLst>
                </p:cNvPr>
                <p:cNvSpPr/>
                <p:nvPr/>
              </p:nvSpPr>
              <p:spPr>
                <a:xfrm>
                  <a:off x="1539902" y="1660787"/>
                  <a:ext cx="9112195" cy="40641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624BD30-E3B8-32D4-91C3-1C7D957673E4}"/>
                    </a:ext>
                  </a:extLst>
                </p:cNvPr>
                <p:cNvSpPr/>
                <p:nvPr/>
              </p:nvSpPr>
              <p:spPr>
                <a:xfrm>
                  <a:off x="2043491" y="3119213"/>
                  <a:ext cx="906448" cy="26057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EB9A7AD2-01D9-BDBA-98C7-9848F1A74354}"/>
                    </a:ext>
                  </a:extLst>
                </p:cNvPr>
                <p:cNvSpPr/>
                <p:nvPr/>
              </p:nvSpPr>
              <p:spPr>
                <a:xfrm>
                  <a:off x="3317022" y="2775004"/>
                  <a:ext cx="906448" cy="2949933"/>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397E415-A378-57B4-A4D8-D0AFBBA63673}"/>
                    </a:ext>
                  </a:extLst>
                </p:cNvPr>
                <p:cNvSpPr/>
                <p:nvPr/>
              </p:nvSpPr>
              <p:spPr>
                <a:xfrm>
                  <a:off x="4542847" y="2266123"/>
                  <a:ext cx="906448" cy="3458816"/>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87DFDC9B-BC8A-90D4-29A0-60BECE1C9CFC}"/>
                    </a:ext>
                  </a:extLst>
                </p:cNvPr>
                <p:cNvSpPr/>
                <p:nvPr/>
              </p:nvSpPr>
              <p:spPr>
                <a:xfrm>
                  <a:off x="5713012" y="2010830"/>
                  <a:ext cx="906448" cy="3714108"/>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8F8563A-0372-B606-B634-E52420190294}"/>
                    </a:ext>
                  </a:extLst>
                </p:cNvPr>
                <p:cNvSpPr/>
                <p:nvPr/>
              </p:nvSpPr>
              <p:spPr>
                <a:xfrm>
                  <a:off x="6922937" y="2215320"/>
                  <a:ext cx="906448" cy="3509618"/>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2143919-34DE-7CDC-B49D-1287EE6EA474}"/>
                    </a:ext>
                  </a:extLst>
                </p:cNvPr>
                <p:cNvSpPr/>
                <p:nvPr/>
              </p:nvSpPr>
              <p:spPr>
                <a:xfrm>
                  <a:off x="8176595" y="2345635"/>
                  <a:ext cx="906448" cy="3379303"/>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6F24866-2BFE-F005-13B4-D2E08E27CD98}"/>
                    </a:ext>
                  </a:extLst>
                </p:cNvPr>
                <p:cNvSpPr/>
                <p:nvPr/>
              </p:nvSpPr>
              <p:spPr>
                <a:xfrm>
                  <a:off x="9375253" y="1660786"/>
                  <a:ext cx="906448" cy="4064152"/>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F81F1AE-4729-BDDF-80F9-B76D295A70A5}"/>
                    </a:ext>
                  </a:extLst>
                </p:cNvPr>
                <p:cNvSpPr txBox="1"/>
                <p:nvPr/>
              </p:nvSpPr>
              <p:spPr>
                <a:xfrm>
                  <a:off x="962111" y="4787290"/>
                  <a:ext cx="829586" cy="369332"/>
                </a:xfrm>
                <a:prstGeom prst="rect">
                  <a:avLst/>
                </a:prstGeom>
                <a:noFill/>
              </p:spPr>
              <p:txBody>
                <a:bodyPr wrap="square" rtlCol="0">
                  <a:spAutoFit/>
                </a:bodyPr>
                <a:lstStyle/>
                <a:p>
                  <a:r>
                    <a:rPr lang="en-US" dirty="0"/>
                    <a:t>20</a:t>
                  </a:r>
                </a:p>
              </p:txBody>
            </p:sp>
            <p:sp>
              <p:nvSpPr>
                <p:cNvPr id="13" name="TextBox 12">
                  <a:extLst>
                    <a:ext uri="{FF2B5EF4-FFF2-40B4-BE49-F238E27FC236}">
                      <a16:creationId xmlns:a16="http://schemas.microsoft.com/office/drawing/2014/main" id="{700E5F06-DD7E-62DF-6222-CF6773352AD3}"/>
                    </a:ext>
                  </a:extLst>
                </p:cNvPr>
                <p:cNvSpPr txBox="1"/>
                <p:nvPr/>
              </p:nvSpPr>
              <p:spPr>
                <a:xfrm>
                  <a:off x="950850" y="4015812"/>
                  <a:ext cx="967406" cy="369332"/>
                </a:xfrm>
                <a:prstGeom prst="rect">
                  <a:avLst/>
                </a:prstGeom>
                <a:noFill/>
              </p:spPr>
              <p:txBody>
                <a:bodyPr wrap="square" rtlCol="0">
                  <a:spAutoFit/>
                </a:bodyPr>
                <a:lstStyle/>
                <a:p>
                  <a:r>
                    <a:rPr lang="en-US" dirty="0"/>
                    <a:t>40</a:t>
                  </a:r>
                </a:p>
              </p:txBody>
            </p:sp>
            <p:sp>
              <p:nvSpPr>
                <p:cNvPr id="14" name="TextBox 13">
                  <a:extLst>
                    <a:ext uri="{FF2B5EF4-FFF2-40B4-BE49-F238E27FC236}">
                      <a16:creationId xmlns:a16="http://schemas.microsoft.com/office/drawing/2014/main" id="{B8205F16-E899-EF3F-EC7A-A7217A71C153}"/>
                    </a:ext>
                  </a:extLst>
                </p:cNvPr>
                <p:cNvSpPr txBox="1"/>
                <p:nvPr/>
              </p:nvSpPr>
              <p:spPr>
                <a:xfrm>
                  <a:off x="934290" y="3193532"/>
                  <a:ext cx="967406" cy="369332"/>
                </a:xfrm>
                <a:prstGeom prst="rect">
                  <a:avLst/>
                </a:prstGeom>
                <a:noFill/>
              </p:spPr>
              <p:txBody>
                <a:bodyPr wrap="square" rtlCol="0">
                  <a:spAutoFit/>
                </a:bodyPr>
                <a:lstStyle/>
                <a:p>
                  <a:r>
                    <a:rPr lang="en-US" dirty="0"/>
                    <a:t>60</a:t>
                  </a:r>
                </a:p>
              </p:txBody>
            </p:sp>
            <p:sp>
              <p:nvSpPr>
                <p:cNvPr id="15" name="TextBox 14">
                  <a:extLst>
                    <a:ext uri="{FF2B5EF4-FFF2-40B4-BE49-F238E27FC236}">
                      <a16:creationId xmlns:a16="http://schemas.microsoft.com/office/drawing/2014/main" id="{DB7A931F-5449-D115-CF04-21515C883473}"/>
                    </a:ext>
                  </a:extLst>
                </p:cNvPr>
                <p:cNvSpPr txBox="1"/>
                <p:nvPr/>
              </p:nvSpPr>
              <p:spPr>
                <a:xfrm>
                  <a:off x="901735" y="1521351"/>
                  <a:ext cx="967406" cy="369332"/>
                </a:xfrm>
                <a:prstGeom prst="rect">
                  <a:avLst/>
                </a:prstGeom>
                <a:noFill/>
              </p:spPr>
              <p:txBody>
                <a:bodyPr wrap="square" rtlCol="0">
                  <a:spAutoFit/>
                </a:bodyPr>
                <a:lstStyle/>
                <a:p>
                  <a:r>
                    <a:rPr lang="en-US" dirty="0"/>
                    <a:t>100</a:t>
                  </a:r>
                </a:p>
              </p:txBody>
            </p:sp>
            <p:sp>
              <p:nvSpPr>
                <p:cNvPr id="16" name="TextBox 15">
                  <a:extLst>
                    <a:ext uri="{FF2B5EF4-FFF2-40B4-BE49-F238E27FC236}">
                      <a16:creationId xmlns:a16="http://schemas.microsoft.com/office/drawing/2014/main" id="{5654A731-3B05-0B27-C32C-581F9955C736}"/>
                    </a:ext>
                  </a:extLst>
                </p:cNvPr>
                <p:cNvSpPr txBox="1"/>
                <p:nvPr/>
              </p:nvSpPr>
              <p:spPr>
                <a:xfrm>
                  <a:off x="916397" y="2362785"/>
                  <a:ext cx="967406" cy="369332"/>
                </a:xfrm>
                <a:prstGeom prst="rect">
                  <a:avLst/>
                </a:prstGeom>
                <a:noFill/>
              </p:spPr>
              <p:txBody>
                <a:bodyPr wrap="square" rtlCol="0">
                  <a:spAutoFit/>
                </a:bodyPr>
                <a:lstStyle/>
                <a:p>
                  <a:r>
                    <a:rPr lang="en-US" dirty="0"/>
                    <a:t>80</a:t>
                  </a:r>
                </a:p>
              </p:txBody>
            </p:sp>
            <p:sp>
              <p:nvSpPr>
                <p:cNvPr id="17" name="TextBox 16">
                  <a:extLst>
                    <a:ext uri="{FF2B5EF4-FFF2-40B4-BE49-F238E27FC236}">
                      <a16:creationId xmlns:a16="http://schemas.microsoft.com/office/drawing/2014/main" id="{2515A1A3-9096-54F5-78B0-2834E77440D6}"/>
                    </a:ext>
                  </a:extLst>
                </p:cNvPr>
                <p:cNvSpPr txBox="1"/>
                <p:nvPr/>
              </p:nvSpPr>
              <p:spPr>
                <a:xfrm>
                  <a:off x="969405" y="5484930"/>
                  <a:ext cx="829586" cy="369332"/>
                </a:xfrm>
                <a:prstGeom prst="rect">
                  <a:avLst/>
                </a:prstGeom>
                <a:noFill/>
              </p:spPr>
              <p:txBody>
                <a:bodyPr wrap="square" rtlCol="0">
                  <a:spAutoFit/>
                </a:bodyPr>
                <a:lstStyle/>
                <a:p>
                  <a:r>
                    <a:rPr lang="en-US" dirty="0"/>
                    <a:t>0</a:t>
                  </a:r>
                </a:p>
              </p:txBody>
            </p:sp>
            <p:cxnSp>
              <p:nvCxnSpPr>
                <p:cNvPr id="20" name="Straight Connector 19">
                  <a:extLst>
                    <a:ext uri="{FF2B5EF4-FFF2-40B4-BE49-F238E27FC236}">
                      <a16:creationId xmlns:a16="http://schemas.microsoft.com/office/drawing/2014/main" id="{5F16F5BA-CEB1-2B7E-C35A-67A5C77580A1}"/>
                    </a:ext>
                  </a:extLst>
                </p:cNvPr>
                <p:cNvCxnSpPr/>
                <p:nvPr/>
              </p:nvCxnSpPr>
              <p:spPr>
                <a:xfrm>
                  <a:off x="1413338" y="4971956"/>
                  <a:ext cx="4134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308BB3D-AF08-4BB7-DFA3-6049D8C9C2DF}"/>
                    </a:ext>
                  </a:extLst>
                </p:cNvPr>
                <p:cNvCxnSpPr/>
                <p:nvPr/>
              </p:nvCxnSpPr>
              <p:spPr>
                <a:xfrm>
                  <a:off x="1389496" y="4214652"/>
                  <a:ext cx="4134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9F2EF3C-1429-71BB-9985-04A4455C2935}"/>
                    </a:ext>
                  </a:extLst>
                </p:cNvPr>
                <p:cNvCxnSpPr/>
                <p:nvPr/>
              </p:nvCxnSpPr>
              <p:spPr>
                <a:xfrm>
                  <a:off x="1400100" y="3369731"/>
                  <a:ext cx="4134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8A56C94-2393-1C3B-9239-E107495DDAD7}"/>
                    </a:ext>
                  </a:extLst>
                </p:cNvPr>
                <p:cNvCxnSpPr/>
                <p:nvPr/>
              </p:nvCxnSpPr>
              <p:spPr>
                <a:xfrm>
                  <a:off x="1346420" y="2530923"/>
                  <a:ext cx="4134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 name="TextBox 23">
                <a:extLst>
                  <a:ext uri="{FF2B5EF4-FFF2-40B4-BE49-F238E27FC236}">
                    <a16:creationId xmlns:a16="http://schemas.microsoft.com/office/drawing/2014/main" id="{F3019F5C-D4AC-8170-0055-37ECE400F627}"/>
                  </a:ext>
                </a:extLst>
              </p:cNvPr>
              <p:cNvSpPr txBox="1"/>
              <p:nvPr/>
            </p:nvSpPr>
            <p:spPr>
              <a:xfrm>
                <a:off x="9510420" y="5798605"/>
                <a:ext cx="906448" cy="276999"/>
              </a:xfrm>
              <a:prstGeom prst="rect">
                <a:avLst/>
              </a:prstGeom>
              <a:noFill/>
            </p:spPr>
            <p:txBody>
              <a:bodyPr wrap="square" rtlCol="0">
                <a:spAutoFit/>
              </a:bodyPr>
              <a:lstStyle/>
              <a:p>
                <a:r>
                  <a:rPr lang="en-US" sz="1200" dirty="0"/>
                  <a:t>RF-ML</a:t>
                </a:r>
              </a:p>
            </p:txBody>
          </p:sp>
          <p:sp>
            <p:nvSpPr>
              <p:cNvPr id="26" name="TextBox 25">
                <a:extLst>
                  <a:ext uri="{FF2B5EF4-FFF2-40B4-BE49-F238E27FC236}">
                    <a16:creationId xmlns:a16="http://schemas.microsoft.com/office/drawing/2014/main" id="{DC5418FC-8600-286A-02B7-BD2539642A15}"/>
                  </a:ext>
                </a:extLst>
              </p:cNvPr>
              <p:cNvSpPr txBox="1"/>
              <p:nvPr/>
            </p:nvSpPr>
            <p:spPr>
              <a:xfrm>
                <a:off x="5796172" y="5817445"/>
                <a:ext cx="906448" cy="461665"/>
              </a:xfrm>
              <a:prstGeom prst="rect">
                <a:avLst/>
              </a:prstGeom>
              <a:noFill/>
            </p:spPr>
            <p:txBody>
              <a:bodyPr wrap="square" rtlCol="0">
                <a:spAutoFit/>
              </a:bodyPr>
              <a:lstStyle/>
              <a:p>
                <a:r>
                  <a:rPr lang="en-US" sz="1200" dirty="0"/>
                  <a:t>FPSOGSA-NN</a:t>
                </a:r>
              </a:p>
            </p:txBody>
          </p:sp>
          <p:sp>
            <p:nvSpPr>
              <p:cNvPr id="27" name="TextBox 26">
                <a:extLst>
                  <a:ext uri="{FF2B5EF4-FFF2-40B4-BE49-F238E27FC236}">
                    <a16:creationId xmlns:a16="http://schemas.microsoft.com/office/drawing/2014/main" id="{D1BCEB91-2379-19D2-7AE6-EE48C71F9D3B}"/>
                  </a:ext>
                </a:extLst>
              </p:cNvPr>
              <p:cNvSpPr txBox="1"/>
              <p:nvPr/>
            </p:nvSpPr>
            <p:spPr>
              <a:xfrm>
                <a:off x="8343568" y="5783538"/>
                <a:ext cx="906448" cy="461665"/>
              </a:xfrm>
              <a:prstGeom prst="rect">
                <a:avLst/>
              </a:prstGeom>
              <a:noFill/>
            </p:spPr>
            <p:txBody>
              <a:bodyPr wrap="square" rtlCol="0">
                <a:spAutoFit/>
              </a:bodyPr>
              <a:lstStyle/>
              <a:p>
                <a:r>
                  <a:rPr lang="en-US" sz="1200" dirty="0"/>
                  <a:t>NAÏVE BAYES</a:t>
                </a:r>
              </a:p>
            </p:txBody>
          </p:sp>
          <p:sp>
            <p:nvSpPr>
              <p:cNvPr id="28" name="TextBox 27">
                <a:extLst>
                  <a:ext uri="{FF2B5EF4-FFF2-40B4-BE49-F238E27FC236}">
                    <a16:creationId xmlns:a16="http://schemas.microsoft.com/office/drawing/2014/main" id="{2897C5BB-CA2D-DECE-141F-E8817F42ED8D}"/>
                  </a:ext>
                </a:extLst>
              </p:cNvPr>
              <p:cNvSpPr txBox="1"/>
              <p:nvPr/>
            </p:nvSpPr>
            <p:spPr>
              <a:xfrm>
                <a:off x="3372679" y="5822458"/>
                <a:ext cx="906448" cy="276999"/>
              </a:xfrm>
              <a:prstGeom prst="rect">
                <a:avLst/>
              </a:prstGeom>
              <a:noFill/>
            </p:spPr>
            <p:txBody>
              <a:bodyPr wrap="square" rtlCol="0">
                <a:spAutoFit/>
              </a:bodyPr>
              <a:lstStyle/>
              <a:p>
                <a:r>
                  <a:rPr lang="en-US" sz="1200" dirty="0"/>
                  <a:t>GSA-NN</a:t>
                </a:r>
              </a:p>
            </p:txBody>
          </p:sp>
          <p:sp>
            <p:nvSpPr>
              <p:cNvPr id="29" name="TextBox 28">
                <a:extLst>
                  <a:ext uri="{FF2B5EF4-FFF2-40B4-BE49-F238E27FC236}">
                    <a16:creationId xmlns:a16="http://schemas.microsoft.com/office/drawing/2014/main" id="{A63F3215-B1BA-4CC9-BE72-34B5D7B5BB84}"/>
                  </a:ext>
                </a:extLst>
              </p:cNvPr>
              <p:cNvSpPr txBox="1"/>
              <p:nvPr/>
            </p:nvSpPr>
            <p:spPr>
              <a:xfrm>
                <a:off x="4594200" y="5815343"/>
                <a:ext cx="906448" cy="461665"/>
              </a:xfrm>
              <a:prstGeom prst="rect">
                <a:avLst/>
              </a:prstGeom>
              <a:noFill/>
            </p:spPr>
            <p:txBody>
              <a:bodyPr wrap="square" rtlCol="0">
                <a:spAutoFit/>
              </a:bodyPr>
              <a:lstStyle/>
              <a:p>
                <a:r>
                  <a:rPr lang="en-US" sz="1200" dirty="0"/>
                  <a:t>PSOGSA-NN</a:t>
                </a:r>
              </a:p>
            </p:txBody>
          </p:sp>
          <p:sp>
            <p:nvSpPr>
              <p:cNvPr id="30" name="TextBox 29">
                <a:extLst>
                  <a:ext uri="{FF2B5EF4-FFF2-40B4-BE49-F238E27FC236}">
                    <a16:creationId xmlns:a16="http://schemas.microsoft.com/office/drawing/2014/main" id="{A8A59D5E-D364-1CB5-EE19-E32677565B48}"/>
                  </a:ext>
                </a:extLst>
              </p:cNvPr>
              <p:cNvSpPr txBox="1"/>
              <p:nvPr/>
            </p:nvSpPr>
            <p:spPr>
              <a:xfrm>
                <a:off x="2091197" y="5822774"/>
                <a:ext cx="906448" cy="276999"/>
              </a:xfrm>
              <a:prstGeom prst="rect">
                <a:avLst/>
              </a:prstGeom>
              <a:noFill/>
            </p:spPr>
            <p:txBody>
              <a:bodyPr wrap="square" rtlCol="0">
                <a:spAutoFit/>
              </a:bodyPr>
              <a:lstStyle/>
              <a:p>
                <a:r>
                  <a:rPr lang="en-US" sz="1200" dirty="0"/>
                  <a:t>PSO-NN</a:t>
                </a:r>
              </a:p>
            </p:txBody>
          </p:sp>
          <p:sp>
            <p:nvSpPr>
              <p:cNvPr id="31" name="TextBox 30">
                <a:extLst>
                  <a:ext uri="{FF2B5EF4-FFF2-40B4-BE49-F238E27FC236}">
                    <a16:creationId xmlns:a16="http://schemas.microsoft.com/office/drawing/2014/main" id="{C60231D7-3C12-F45B-91FF-FCF0BD756100}"/>
                  </a:ext>
                </a:extLst>
              </p:cNvPr>
              <p:cNvSpPr txBox="1"/>
              <p:nvPr/>
            </p:nvSpPr>
            <p:spPr>
              <a:xfrm>
                <a:off x="7170415" y="5807391"/>
                <a:ext cx="906448" cy="276999"/>
              </a:xfrm>
              <a:prstGeom prst="rect">
                <a:avLst/>
              </a:prstGeom>
              <a:noFill/>
            </p:spPr>
            <p:txBody>
              <a:bodyPr wrap="square" rtlCol="0">
                <a:spAutoFit/>
              </a:bodyPr>
              <a:lstStyle/>
              <a:p>
                <a:r>
                  <a:rPr lang="en-US" sz="1200" dirty="0"/>
                  <a:t>SVM</a:t>
                </a:r>
              </a:p>
            </p:txBody>
          </p:sp>
        </p:grpSp>
        <p:sp>
          <p:nvSpPr>
            <p:cNvPr id="37" name="TextBox 36">
              <a:extLst>
                <a:ext uri="{FF2B5EF4-FFF2-40B4-BE49-F238E27FC236}">
                  <a16:creationId xmlns:a16="http://schemas.microsoft.com/office/drawing/2014/main" id="{7E539194-63AD-430C-606D-A02CD4A1AC77}"/>
                </a:ext>
              </a:extLst>
            </p:cNvPr>
            <p:cNvSpPr txBox="1"/>
            <p:nvPr/>
          </p:nvSpPr>
          <p:spPr>
            <a:xfrm>
              <a:off x="1874082" y="3248614"/>
              <a:ext cx="922867" cy="276999"/>
            </a:xfrm>
            <a:prstGeom prst="rect">
              <a:avLst/>
            </a:prstGeom>
            <a:noFill/>
          </p:spPr>
          <p:txBody>
            <a:bodyPr wrap="square" rtlCol="0">
              <a:spAutoFit/>
            </a:bodyPr>
            <a:lstStyle/>
            <a:p>
              <a:r>
                <a:rPr lang="en-US" sz="1200" dirty="0"/>
                <a:t>64.66%</a:t>
              </a:r>
            </a:p>
          </p:txBody>
        </p:sp>
        <p:sp>
          <p:nvSpPr>
            <p:cNvPr id="38" name="TextBox 37">
              <a:extLst>
                <a:ext uri="{FF2B5EF4-FFF2-40B4-BE49-F238E27FC236}">
                  <a16:creationId xmlns:a16="http://schemas.microsoft.com/office/drawing/2014/main" id="{F7BBCBB1-D02C-D016-9965-96BD779DB9B6}"/>
                </a:ext>
              </a:extLst>
            </p:cNvPr>
            <p:cNvSpPr txBox="1"/>
            <p:nvPr/>
          </p:nvSpPr>
          <p:spPr>
            <a:xfrm>
              <a:off x="4407458" y="2417230"/>
              <a:ext cx="922867" cy="276999"/>
            </a:xfrm>
            <a:prstGeom prst="rect">
              <a:avLst/>
            </a:prstGeom>
            <a:noFill/>
          </p:spPr>
          <p:txBody>
            <a:bodyPr wrap="square" rtlCol="0">
              <a:spAutoFit/>
            </a:bodyPr>
            <a:lstStyle/>
            <a:p>
              <a:r>
                <a:rPr lang="en-US" sz="1200" dirty="0"/>
                <a:t>83.28%</a:t>
              </a:r>
            </a:p>
          </p:txBody>
        </p:sp>
        <p:sp>
          <p:nvSpPr>
            <p:cNvPr id="39" name="TextBox 38">
              <a:extLst>
                <a:ext uri="{FF2B5EF4-FFF2-40B4-BE49-F238E27FC236}">
                  <a16:creationId xmlns:a16="http://schemas.microsoft.com/office/drawing/2014/main" id="{71FC385E-B2F1-9421-721A-24AFBBDEE43B}"/>
                </a:ext>
              </a:extLst>
            </p:cNvPr>
            <p:cNvSpPr txBox="1"/>
            <p:nvPr/>
          </p:nvSpPr>
          <p:spPr>
            <a:xfrm>
              <a:off x="3118351" y="2913580"/>
              <a:ext cx="922867" cy="276999"/>
            </a:xfrm>
            <a:prstGeom prst="rect">
              <a:avLst/>
            </a:prstGeom>
            <a:noFill/>
          </p:spPr>
          <p:txBody>
            <a:bodyPr wrap="square" rtlCol="0">
              <a:spAutoFit/>
            </a:bodyPr>
            <a:lstStyle/>
            <a:p>
              <a:r>
                <a:rPr lang="en-US" sz="1200" dirty="0"/>
                <a:t>77.53%</a:t>
              </a:r>
            </a:p>
          </p:txBody>
        </p:sp>
        <p:sp>
          <p:nvSpPr>
            <p:cNvPr id="40" name="TextBox 39">
              <a:extLst>
                <a:ext uri="{FF2B5EF4-FFF2-40B4-BE49-F238E27FC236}">
                  <a16:creationId xmlns:a16="http://schemas.microsoft.com/office/drawing/2014/main" id="{000856BD-2D74-8C96-8612-1C0DE417E47D}"/>
                </a:ext>
              </a:extLst>
            </p:cNvPr>
            <p:cNvSpPr txBox="1"/>
            <p:nvPr/>
          </p:nvSpPr>
          <p:spPr>
            <a:xfrm>
              <a:off x="5540951" y="2116550"/>
              <a:ext cx="922867" cy="276999"/>
            </a:xfrm>
            <a:prstGeom prst="rect">
              <a:avLst/>
            </a:prstGeom>
            <a:noFill/>
          </p:spPr>
          <p:txBody>
            <a:bodyPr wrap="square" rtlCol="0">
              <a:spAutoFit/>
            </a:bodyPr>
            <a:lstStyle/>
            <a:p>
              <a:r>
                <a:rPr lang="en-US" sz="1200" dirty="0"/>
                <a:t>95.16%</a:t>
              </a:r>
            </a:p>
          </p:txBody>
        </p:sp>
        <p:sp>
          <p:nvSpPr>
            <p:cNvPr id="41" name="TextBox 40">
              <a:extLst>
                <a:ext uri="{FF2B5EF4-FFF2-40B4-BE49-F238E27FC236}">
                  <a16:creationId xmlns:a16="http://schemas.microsoft.com/office/drawing/2014/main" id="{166F1A9E-3844-5FCE-5692-5F1FC0BE63D8}"/>
                </a:ext>
              </a:extLst>
            </p:cNvPr>
            <p:cNvSpPr txBox="1"/>
            <p:nvPr/>
          </p:nvSpPr>
          <p:spPr>
            <a:xfrm>
              <a:off x="8044952" y="2486686"/>
              <a:ext cx="922867" cy="276999"/>
            </a:xfrm>
            <a:prstGeom prst="rect">
              <a:avLst/>
            </a:prstGeom>
            <a:noFill/>
          </p:spPr>
          <p:txBody>
            <a:bodyPr wrap="square" rtlCol="0">
              <a:spAutoFit/>
            </a:bodyPr>
            <a:lstStyle/>
            <a:p>
              <a:r>
                <a:rPr lang="en-US" sz="1200" dirty="0"/>
                <a:t>90.47%</a:t>
              </a:r>
            </a:p>
          </p:txBody>
        </p:sp>
        <p:sp>
          <p:nvSpPr>
            <p:cNvPr id="42" name="TextBox 41">
              <a:extLst>
                <a:ext uri="{FF2B5EF4-FFF2-40B4-BE49-F238E27FC236}">
                  <a16:creationId xmlns:a16="http://schemas.microsoft.com/office/drawing/2014/main" id="{E0541B55-CC77-D9BA-3772-3544D0A06DF5}"/>
                </a:ext>
              </a:extLst>
            </p:cNvPr>
            <p:cNvSpPr txBox="1"/>
            <p:nvPr/>
          </p:nvSpPr>
          <p:spPr>
            <a:xfrm>
              <a:off x="6767291" y="2344721"/>
              <a:ext cx="922867" cy="276999"/>
            </a:xfrm>
            <a:prstGeom prst="rect">
              <a:avLst/>
            </a:prstGeom>
            <a:noFill/>
          </p:spPr>
          <p:txBody>
            <a:bodyPr wrap="square" rtlCol="0">
              <a:spAutoFit/>
            </a:bodyPr>
            <a:lstStyle/>
            <a:p>
              <a:r>
                <a:rPr lang="en-US" sz="1200" dirty="0"/>
                <a:t>92.68%</a:t>
              </a:r>
            </a:p>
          </p:txBody>
        </p:sp>
        <p:sp>
          <p:nvSpPr>
            <p:cNvPr id="43" name="TextBox 42">
              <a:extLst>
                <a:ext uri="{FF2B5EF4-FFF2-40B4-BE49-F238E27FC236}">
                  <a16:creationId xmlns:a16="http://schemas.microsoft.com/office/drawing/2014/main" id="{8F7A7C32-3ADA-7C22-B00D-CF766684B2F2}"/>
                </a:ext>
              </a:extLst>
            </p:cNvPr>
            <p:cNvSpPr txBox="1"/>
            <p:nvPr/>
          </p:nvSpPr>
          <p:spPr>
            <a:xfrm>
              <a:off x="9332622" y="1822642"/>
              <a:ext cx="922867" cy="276999"/>
            </a:xfrm>
            <a:prstGeom prst="rect">
              <a:avLst/>
            </a:prstGeom>
            <a:noFill/>
          </p:spPr>
          <p:txBody>
            <a:bodyPr wrap="square" rtlCol="0">
              <a:spAutoFit/>
            </a:bodyPr>
            <a:lstStyle/>
            <a:p>
              <a:r>
                <a:rPr lang="en-US" sz="1200" dirty="0"/>
                <a:t>100%</a:t>
              </a:r>
            </a:p>
          </p:txBody>
        </p:sp>
      </p:grpSp>
      <p:grpSp>
        <p:nvGrpSpPr>
          <p:cNvPr id="18" name="Group 17">
            <a:extLst>
              <a:ext uri="{FF2B5EF4-FFF2-40B4-BE49-F238E27FC236}">
                <a16:creationId xmlns:a16="http://schemas.microsoft.com/office/drawing/2014/main" id="{B297EB45-A94C-5AF7-5356-8F79DDCA64E6}"/>
              </a:ext>
            </a:extLst>
          </p:cNvPr>
          <p:cNvGrpSpPr/>
          <p:nvPr/>
        </p:nvGrpSpPr>
        <p:grpSpPr>
          <a:xfrm>
            <a:off x="9556786" y="995951"/>
            <a:ext cx="2433044" cy="646331"/>
            <a:chOff x="9556786" y="995951"/>
            <a:chExt cx="2433044" cy="646331"/>
          </a:xfrm>
        </p:grpSpPr>
        <p:sp>
          <p:nvSpPr>
            <p:cNvPr id="46" name="Arrow: Left 45">
              <a:extLst>
                <a:ext uri="{FF2B5EF4-FFF2-40B4-BE49-F238E27FC236}">
                  <a16:creationId xmlns:a16="http://schemas.microsoft.com/office/drawing/2014/main" id="{57F36D53-9A8B-AABD-9EB0-884317A14990}"/>
                </a:ext>
              </a:extLst>
            </p:cNvPr>
            <p:cNvSpPr/>
            <p:nvPr/>
          </p:nvSpPr>
          <p:spPr>
            <a:xfrm rot="19011078">
              <a:off x="9556786" y="1435136"/>
              <a:ext cx="959130" cy="133940"/>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857A7748-B52F-8CCC-6B0E-F522C2A8AE28}"/>
                </a:ext>
              </a:extLst>
            </p:cNvPr>
            <p:cNvSpPr txBox="1"/>
            <p:nvPr/>
          </p:nvSpPr>
          <p:spPr>
            <a:xfrm>
              <a:off x="10406563" y="995951"/>
              <a:ext cx="1583267" cy="646331"/>
            </a:xfrm>
            <a:prstGeom prst="rect">
              <a:avLst/>
            </a:prstGeom>
            <a:noFill/>
          </p:spPr>
          <p:txBody>
            <a:bodyPr wrap="square" rtlCol="0">
              <a:spAutoFit/>
            </a:bodyPr>
            <a:lstStyle/>
            <a:p>
              <a:r>
                <a:rPr lang="en-US" dirty="0"/>
                <a:t>High</a:t>
              </a:r>
            </a:p>
            <a:p>
              <a:r>
                <a:rPr lang="en-US" dirty="0"/>
                <a:t>Accuracy</a:t>
              </a:r>
            </a:p>
          </p:txBody>
        </p:sp>
      </p:grpSp>
      <p:sp>
        <p:nvSpPr>
          <p:cNvPr id="19" name="TextBox 18">
            <a:extLst>
              <a:ext uri="{FF2B5EF4-FFF2-40B4-BE49-F238E27FC236}">
                <a16:creationId xmlns:a16="http://schemas.microsoft.com/office/drawing/2014/main" id="{C732D38B-833F-4C3B-949F-88C0DF073874}"/>
              </a:ext>
            </a:extLst>
          </p:cNvPr>
          <p:cNvSpPr txBox="1"/>
          <p:nvPr/>
        </p:nvSpPr>
        <p:spPr>
          <a:xfrm>
            <a:off x="10528987" y="3052079"/>
            <a:ext cx="1940273" cy="646331"/>
          </a:xfrm>
          <a:prstGeom prst="rect">
            <a:avLst/>
          </a:prstGeom>
          <a:noFill/>
        </p:spPr>
        <p:txBody>
          <a:bodyPr wrap="square" rtlCol="0">
            <a:spAutoFit/>
          </a:bodyPr>
          <a:lstStyle/>
          <a:p>
            <a:r>
              <a:rPr lang="en-US" dirty="0"/>
              <a:t>High</a:t>
            </a:r>
          </a:p>
          <a:p>
            <a:r>
              <a:rPr lang="en-US" dirty="0"/>
              <a:t>Confidence?</a:t>
            </a:r>
          </a:p>
        </p:txBody>
      </p:sp>
    </p:spTree>
    <p:extLst>
      <p:ext uri="{BB962C8B-B14F-4D97-AF65-F5344CB8AC3E}">
        <p14:creationId xmlns:p14="http://schemas.microsoft.com/office/powerpoint/2010/main" val="2120547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52DFC-02E9-CDA6-B6CC-070C9B14661D}"/>
              </a:ext>
            </a:extLst>
          </p:cNvPr>
          <p:cNvSpPr>
            <a:spLocks noGrp="1"/>
          </p:cNvSpPr>
          <p:nvPr>
            <p:ph type="title"/>
          </p:nvPr>
        </p:nvSpPr>
        <p:spPr>
          <a:xfrm>
            <a:off x="838200" y="428736"/>
            <a:ext cx="10515600" cy="1325563"/>
          </a:xfrm>
        </p:spPr>
        <p:txBody>
          <a:bodyPr>
            <a:normAutofit fontScale="90000"/>
          </a:bodyPr>
          <a:lstStyle/>
          <a:p>
            <a:r>
              <a:rPr lang="en-US" dirty="0"/>
              <a:t>Technical Challenges: Wireless Indoor Localization Data Set</a:t>
            </a:r>
            <a:br>
              <a:rPr lang="en-US" dirty="0"/>
            </a:br>
            <a:endParaRPr lang="en-US" dirty="0"/>
          </a:p>
        </p:txBody>
      </p:sp>
      <p:sp>
        <p:nvSpPr>
          <p:cNvPr id="3" name="Content Placeholder 2">
            <a:extLst>
              <a:ext uri="{FF2B5EF4-FFF2-40B4-BE49-F238E27FC236}">
                <a16:creationId xmlns:a16="http://schemas.microsoft.com/office/drawing/2014/main" id="{6912CF07-D66A-3E01-ACB5-7DF575E3F72B}"/>
              </a:ext>
            </a:extLst>
          </p:cNvPr>
          <p:cNvSpPr>
            <a:spLocks noGrp="1"/>
          </p:cNvSpPr>
          <p:nvPr>
            <p:ph idx="1"/>
          </p:nvPr>
        </p:nvSpPr>
        <p:spPr>
          <a:xfrm>
            <a:off x="705908" y="3364859"/>
            <a:ext cx="8737600" cy="2375541"/>
          </a:xfrm>
        </p:spPr>
        <p:txBody>
          <a:bodyPr>
            <a:normAutofit fontScale="77500" lnSpcReduction="20000"/>
          </a:bodyPr>
          <a:lstStyle/>
          <a:p>
            <a:r>
              <a:rPr lang="en-US" sz="2600" dirty="0"/>
              <a:t>2000 samples total</a:t>
            </a:r>
          </a:p>
          <a:p>
            <a:r>
              <a:rPr lang="en-US" sz="2600" dirty="0"/>
              <a:t>Seven (7) features per sample, each feature representing the signal strength of a Wi-Fi access point appearing on a mobile device</a:t>
            </a:r>
          </a:p>
          <a:p>
            <a:r>
              <a:rPr lang="en-US" sz="2600" dirty="0"/>
              <a:t>Four (4) possible classes (1, 2, 3, 4) for each sample, the classes corresponding to one of four (4) rooms in a structure</a:t>
            </a:r>
          </a:p>
          <a:p>
            <a:r>
              <a:rPr lang="en-US" sz="2600" dirty="0"/>
              <a:t>Each class representing twenty-five percent (25%) of sample total</a:t>
            </a:r>
          </a:p>
          <a:p>
            <a:r>
              <a:rPr lang="en-US" sz="2600" dirty="0"/>
              <a:t>No missing data</a:t>
            </a:r>
          </a:p>
          <a:p>
            <a:pPr marL="0" indent="0">
              <a:buNone/>
            </a:pPr>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CFB566F7-EA8D-3468-12D4-76A6036CC571}"/>
              </a:ext>
            </a:extLst>
          </p:cNvPr>
          <p:cNvGraphicFramePr>
            <a:graphicFrameLocks noGrp="1"/>
          </p:cNvGraphicFramePr>
          <p:nvPr>
            <p:extLst>
              <p:ext uri="{D42A27DB-BD31-4B8C-83A1-F6EECF244321}">
                <p14:modId xmlns:p14="http://schemas.microsoft.com/office/powerpoint/2010/main" val="2940251456"/>
              </p:ext>
            </p:extLst>
          </p:nvPr>
        </p:nvGraphicFramePr>
        <p:xfrm>
          <a:off x="917663" y="1682750"/>
          <a:ext cx="9979025" cy="1263650"/>
        </p:xfrm>
        <a:graphic>
          <a:graphicData uri="http://schemas.openxmlformats.org/drawingml/2006/table">
            <a:tbl>
              <a:tblPr firstRow="1" firstCol="1" bandRow="1">
                <a:tableStyleId>{5C22544A-7EE6-4342-B048-85BDC9FD1C3A}</a:tableStyleId>
              </a:tblPr>
              <a:tblGrid>
                <a:gridCol w="1230048">
                  <a:extLst>
                    <a:ext uri="{9D8B030D-6E8A-4147-A177-3AD203B41FA5}">
                      <a16:colId xmlns:a16="http://schemas.microsoft.com/office/drawing/2014/main" val="2496635509"/>
                    </a:ext>
                  </a:extLst>
                </a:gridCol>
                <a:gridCol w="1230048">
                  <a:extLst>
                    <a:ext uri="{9D8B030D-6E8A-4147-A177-3AD203B41FA5}">
                      <a16:colId xmlns:a16="http://schemas.microsoft.com/office/drawing/2014/main" val="1582351365"/>
                    </a:ext>
                  </a:extLst>
                </a:gridCol>
                <a:gridCol w="1231079">
                  <a:extLst>
                    <a:ext uri="{9D8B030D-6E8A-4147-A177-3AD203B41FA5}">
                      <a16:colId xmlns:a16="http://schemas.microsoft.com/office/drawing/2014/main" val="181948190"/>
                    </a:ext>
                  </a:extLst>
                </a:gridCol>
                <a:gridCol w="1231079">
                  <a:extLst>
                    <a:ext uri="{9D8B030D-6E8A-4147-A177-3AD203B41FA5}">
                      <a16:colId xmlns:a16="http://schemas.microsoft.com/office/drawing/2014/main" val="828206979"/>
                    </a:ext>
                  </a:extLst>
                </a:gridCol>
                <a:gridCol w="1231079">
                  <a:extLst>
                    <a:ext uri="{9D8B030D-6E8A-4147-A177-3AD203B41FA5}">
                      <a16:colId xmlns:a16="http://schemas.microsoft.com/office/drawing/2014/main" val="88658832"/>
                    </a:ext>
                  </a:extLst>
                </a:gridCol>
                <a:gridCol w="1231079">
                  <a:extLst>
                    <a:ext uri="{9D8B030D-6E8A-4147-A177-3AD203B41FA5}">
                      <a16:colId xmlns:a16="http://schemas.microsoft.com/office/drawing/2014/main" val="1316046708"/>
                    </a:ext>
                  </a:extLst>
                </a:gridCol>
                <a:gridCol w="1341546">
                  <a:extLst>
                    <a:ext uri="{9D8B030D-6E8A-4147-A177-3AD203B41FA5}">
                      <a16:colId xmlns:a16="http://schemas.microsoft.com/office/drawing/2014/main" val="1353038734"/>
                    </a:ext>
                  </a:extLst>
                </a:gridCol>
                <a:gridCol w="1253067">
                  <a:extLst>
                    <a:ext uri="{9D8B030D-6E8A-4147-A177-3AD203B41FA5}">
                      <a16:colId xmlns:a16="http://schemas.microsoft.com/office/drawing/2014/main" val="3637954521"/>
                    </a:ext>
                  </a:extLst>
                </a:gridCol>
              </a:tblGrid>
              <a:tr h="849258">
                <a:tc>
                  <a:txBody>
                    <a:bodyPr/>
                    <a:lstStyle/>
                    <a:p>
                      <a:pPr marL="0" marR="0">
                        <a:lnSpc>
                          <a:spcPct val="107000"/>
                        </a:lnSpc>
                        <a:spcBef>
                          <a:spcPts val="0"/>
                        </a:spcBef>
                        <a:spcAft>
                          <a:spcPts val="0"/>
                        </a:spcAft>
                      </a:pPr>
                      <a:r>
                        <a:rPr lang="en-US" sz="1100" dirty="0">
                          <a:effectLst/>
                        </a:rPr>
                        <a:t>Access Point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Access Point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dirty="0">
                          <a:effectLst/>
                        </a:rPr>
                        <a:t>Class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extLst>
                  <a:ext uri="{0D108BD9-81ED-4DB2-BD59-A6C34878D82A}">
                    <a16:rowId xmlns:a16="http://schemas.microsoft.com/office/drawing/2014/main" val="4013834238"/>
                  </a:ext>
                </a:extLst>
              </a:tr>
              <a:tr h="414392">
                <a:tc>
                  <a:txBody>
                    <a:bodyPr/>
                    <a:lstStyle/>
                    <a:p>
                      <a:pPr marL="0" marR="0">
                        <a:lnSpc>
                          <a:spcPct val="107000"/>
                        </a:lnSpc>
                        <a:spcBef>
                          <a:spcPts val="0"/>
                        </a:spcBef>
                        <a:spcAft>
                          <a:spcPts val="0"/>
                        </a:spcAft>
                      </a:pPr>
                      <a:r>
                        <a:rPr lang="en-US" sz="1100" b="1" dirty="0">
                          <a:solidFill>
                            <a:schemeClr val="bg1"/>
                          </a:solidFill>
                          <a:effectLst/>
                        </a:rPr>
                        <a:t>-64</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-56</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-61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-66</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-71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-82</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-81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tc>
                  <a:txBody>
                    <a:bodyPr/>
                    <a:lstStyle/>
                    <a:p>
                      <a:pPr marL="0" marR="0">
                        <a:lnSpc>
                          <a:spcPct val="107000"/>
                        </a:lnSpc>
                        <a:spcBef>
                          <a:spcPts val="0"/>
                        </a:spcBef>
                        <a:spcAft>
                          <a:spcPts val="0"/>
                        </a:spcAft>
                      </a:pPr>
                      <a:r>
                        <a:rPr lang="en-US" sz="1100" b="1" dirty="0">
                          <a:solidFill>
                            <a:schemeClr val="bg1"/>
                          </a:solidFill>
                          <a:effectLst/>
                        </a:rPr>
                        <a:t>1</a:t>
                      </a:r>
                      <a:endParaRPr lang="en-US" sz="1100" b="1"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rgbClr val="0070C0"/>
                    </a:solidFill>
                  </a:tcPr>
                </a:tc>
                <a:extLst>
                  <a:ext uri="{0D108BD9-81ED-4DB2-BD59-A6C34878D82A}">
                    <a16:rowId xmlns:a16="http://schemas.microsoft.com/office/drawing/2014/main" val="1090592380"/>
                  </a:ext>
                </a:extLst>
              </a:tr>
            </a:tbl>
          </a:graphicData>
        </a:graphic>
      </p:graphicFrame>
    </p:spTree>
    <p:extLst>
      <p:ext uri="{BB962C8B-B14F-4D97-AF65-F5344CB8AC3E}">
        <p14:creationId xmlns:p14="http://schemas.microsoft.com/office/powerpoint/2010/main" val="1388455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52DFC-02E9-CDA6-B6CC-070C9B14661D}"/>
              </a:ext>
            </a:extLst>
          </p:cNvPr>
          <p:cNvSpPr>
            <a:spLocks noGrp="1"/>
          </p:cNvSpPr>
          <p:nvPr>
            <p:ph type="title"/>
          </p:nvPr>
        </p:nvSpPr>
        <p:spPr/>
        <p:txBody>
          <a:bodyPr/>
          <a:lstStyle/>
          <a:p>
            <a:r>
              <a:rPr lang="en-US" dirty="0"/>
              <a:t>Technical Challenges: Problem Set Up RF-ML Model</a:t>
            </a:r>
          </a:p>
        </p:txBody>
      </p:sp>
      <p:sp>
        <p:nvSpPr>
          <p:cNvPr id="3" name="Content Placeholder 2">
            <a:extLst>
              <a:ext uri="{FF2B5EF4-FFF2-40B4-BE49-F238E27FC236}">
                <a16:creationId xmlns:a16="http://schemas.microsoft.com/office/drawing/2014/main" id="{6912CF07-D66A-3E01-ACB5-7DF575E3F72B}"/>
              </a:ext>
            </a:extLst>
          </p:cNvPr>
          <p:cNvSpPr>
            <a:spLocks noGrp="1"/>
          </p:cNvSpPr>
          <p:nvPr>
            <p:ph idx="1"/>
          </p:nvPr>
        </p:nvSpPr>
        <p:spPr>
          <a:xfrm>
            <a:off x="838200" y="2048262"/>
            <a:ext cx="10515600" cy="3859742"/>
          </a:xfrm>
        </p:spPr>
        <p:txBody>
          <a:bodyPr/>
          <a:lstStyle/>
          <a:p>
            <a:r>
              <a:rPr lang="en-US" dirty="0"/>
              <a:t>1000 Tree RF-ML Forest</a:t>
            </a:r>
          </a:p>
          <a:p>
            <a:r>
              <a:rPr lang="en-US" dirty="0"/>
              <a:t>1600 Training Instances, 400 Test Instances</a:t>
            </a:r>
          </a:p>
          <a:p>
            <a:r>
              <a:rPr lang="en-US" dirty="0"/>
              <a:t>6 Features Examined at each Split</a:t>
            </a:r>
          </a:p>
          <a:p>
            <a:r>
              <a:rPr lang="en-US" dirty="0"/>
              <a:t>.5 Cut Off Value</a:t>
            </a:r>
          </a:p>
          <a:p>
            <a:r>
              <a:rPr lang="en-US" dirty="0"/>
              <a:t>Sci-Kit Learn &amp; Jupyter Notebook IDE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818800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52DFC-02E9-CDA6-B6CC-070C9B14661D}"/>
              </a:ext>
            </a:extLst>
          </p:cNvPr>
          <p:cNvSpPr>
            <a:spLocks noGrp="1"/>
          </p:cNvSpPr>
          <p:nvPr>
            <p:ph type="title"/>
          </p:nvPr>
        </p:nvSpPr>
        <p:spPr/>
        <p:txBody>
          <a:bodyPr/>
          <a:lstStyle/>
          <a:p>
            <a:r>
              <a:rPr lang="en-US" dirty="0"/>
              <a:t>Technical Challenges: Confidence Metrics for RF-ML Model</a:t>
            </a:r>
          </a:p>
        </p:txBody>
      </p:sp>
      <p:pic>
        <p:nvPicPr>
          <p:cNvPr id="4" name="Picture 3" descr="Graphical user interface, application, Teams&#10;&#10;Description automatically generated">
            <a:extLst>
              <a:ext uri="{FF2B5EF4-FFF2-40B4-BE49-F238E27FC236}">
                <a16:creationId xmlns:a16="http://schemas.microsoft.com/office/drawing/2014/main" id="{14A1B02B-03C9-8F7D-CB3F-1B1B4707AF7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802002"/>
            <a:ext cx="4368800" cy="3327400"/>
          </a:xfrm>
          <a:prstGeom prst="rect">
            <a:avLst/>
          </a:prstGeom>
          <a:noFill/>
          <a:ln>
            <a:noFill/>
          </a:ln>
        </p:spPr>
      </p:pic>
      <p:grpSp>
        <p:nvGrpSpPr>
          <p:cNvPr id="11" name="Group 10">
            <a:extLst>
              <a:ext uri="{FF2B5EF4-FFF2-40B4-BE49-F238E27FC236}">
                <a16:creationId xmlns:a16="http://schemas.microsoft.com/office/drawing/2014/main" id="{32BA84FD-F25B-4C34-1AAE-E17DF533D386}"/>
              </a:ext>
            </a:extLst>
          </p:cNvPr>
          <p:cNvGrpSpPr/>
          <p:nvPr/>
        </p:nvGrpSpPr>
        <p:grpSpPr>
          <a:xfrm>
            <a:off x="5187460" y="1234278"/>
            <a:ext cx="6368721" cy="3434964"/>
            <a:chOff x="7784328" y="3188473"/>
            <a:chExt cx="6368721" cy="3434964"/>
          </a:xfrm>
        </p:grpSpPr>
        <p:sp>
          <p:nvSpPr>
            <p:cNvPr id="9" name="Arrow: Left 8">
              <a:extLst>
                <a:ext uri="{FF2B5EF4-FFF2-40B4-BE49-F238E27FC236}">
                  <a16:creationId xmlns:a16="http://schemas.microsoft.com/office/drawing/2014/main" id="{95956105-44DC-1103-47D8-8F325BA295FE}"/>
                </a:ext>
              </a:extLst>
            </p:cNvPr>
            <p:cNvSpPr/>
            <p:nvPr/>
          </p:nvSpPr>
          <p:spPr>
            <a:xfrm rot="19011078">
              <a:off x="10407380" y="3954744"/>
              <a:ext cx="959130" cy="133940"/>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CBD1B838-8B61-406A-BC52-67F978F27A14}"/>
                </a:ext>
              </a:extLst>
            </p:cNvPr>
            <p:cNvSpPr txBox="1"/>
            <p:nvPr/>
          </p:nvSpPr>
          <p:spPr>
            <a:xfrm>
              <a:off x="11282628" y="3321715"/>
              <a:ext cx="2870421" cy="646331"/>
            </a:xfrm>
            <a:prstGeom prst="rect">
              <a:avLst/>
            </a:prstGeom>
            <a:noFill/>
          </p:spPr>
          <p:txBody>
            <a:bodyPr wrap="square" rtlCol="0">
              <a:spAutoFit/>
            </a:bodyPr>
            <a:lstStyle/>
            <a:p>
              <a:r>
                <a:rPr lang="en-US" dirty="0"/>
                <a:t>Suggests High Confidence</a:t>
              </a:r>
            </a:p>
          </p:txBody>
        </p:sp>
        <p:sp>
          <p:nvSpPr>
            <p:cNvPr id="8" name="Oval 7">
              <a:extLst>
                <a:ext uri="{FF2B5EF4-FFF2-40B4-BE49-F238E27FC236}">
                  <a16:creationId xmlns:a16="http://schemas.microsoft.com/office/drawing/2014/main" id="{6E5B6A23-067A-D0A6-44F1-413F178229D8}"/>
                </a:ext>
              </a:extLst>
            </p:cNvPr>
            <p:cNvSpPr/>
            <p:nvPr/>
          </p:nvSpPr>
          <p:spPr>
            <a:xfrm>
              <a:off x="7784328" y="3188473"/>
              <a:ext cx="2751151" cy="343496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extBox 4">
            <a:extLst>
              <a:ext uri="{FF2B5EF4-FFF2-40B4-BE49-F238E27FC236}">
                <a16:creationId xmlns:a16="http://schemas.microsoft.com/office/drawing/2014/main" id="{3976F1CE-7479-76FD-F4AC-B9E7132F9D4C}"/>
              </a:ext>
            </a:extLst>
          </p:cNvPr>
          <p:cNvSpPr txBox="1"/>
          <p:nvPr/>
        </p:nvSpPr>
        <p:spPr>
          <a:xfrm>
            <a:off x="5487064" y="1813696"/>
            <a:ext cx="2407331" cy="2031325"/>
          </a:xfrm>
          <a:prstGeom prst="rect">
            <a:avLst/>
          </a:prstGeom>
          <a:noFill/>
          <a:ln>
            <a:solidFill>
              <a:schemeClr val="bg1"/>
            </a:solidFill>
          </a:ln>
        </p:spPr>
        <p:txBody>
          <a:bodyPr wrap="square" rtlCol="0">
            <a:spAutoFit/>
          </a:bodyPr>
          <a:lstStyle/>
          <a:p>
            <a:r>
              <a:rPr lang="en-US" dirty="0"/>
              <a:t>Recall- 1.0</a:t>
            </a:r>
          </a:p>
          <a:p>
            <a:endParaRPr lang="en-US" dirty="0"/>
          </a:p>
          <a:p>
            <a:r>
              <a:rPr lang="en-US" dirty="0"/>
              <a:t>Precision- 1.0</a:t>
            </a:r>
          </a:p>
          <a:p>
            <a:endParaRPr lang="en-US" dirty="0"/>
          </a:p>
          <a:p>
            <a:r>
              <a:rPr lang="en-US" dirty="0"/>
              <a:t>F1 Score- 1.0</a:t>
            </a:r>
          </a:p>
          <a:p>
            <a:endParaRPr lang="en-US" dirty="0"/>
          </a:p>
          <a:p>
            <a:r>
              <a:rPr lang="en-US" dirty="0"/>
              <a:t>OOB Accuracy- .98</a:t>
            </a:r>
          </a:p>
        </p:txBody>
      </p:sp>
    </p:spTree>
    <p:extLst>
      <p:ext uri="{BB962C8B-B14F-4D97-AF65-F5344CB8AC3E}">
        <p14:creationId xmlns:p14="http://schemas.microsoft.com/office/powerpoint/2010/main" val="798821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B5056D6-2D0B-B911-71C3-1A9B28514071}"/>
              </a:ext>
            </a:extLst>
          </p:cNvPr>
          <p:cNvGrpSpPr/>
          <p:nvPr/>
        </p:nvGrpSpPr>
        <p:grpSpPr>
          <a:xfrm>
            <a:off x="5731409" y="1283167"/>
            <a:ext cx="7114158" cy="5312376"/>
            <a:chOff x="7849349" y="2747340"/>
            <a:chExt cx="6882576" cy="4745955"/>
          </a:xfrm>
        </p:grpSpPr>
        <p:sp>
          <p:nvSpPr>
            <p:cNvPr id="7" name="Arrow: Left 6">
              <a:extLst>
                <a:ext uri="{FF2B5EF4-FFF2-40B4-BE49-F238E27FC236}">
                  <a16:creationId xmlns:a16="http://schemas.microsoft.com/office/drawing/2014/main" id="{8CF63233-F9EE-4877-6411-F82E50593A71}"/>
                </a:ext>
              </a:extLst>
            </p:cNvPr>
            <p:cNvSpPr/>
            <p:nvPr/>
          </p:nvSpPr>
          <p:spPr>
            <a:xfrm rot="19011078">
              <a:off x="11765043" y="3549725"/>
              <a:ext cx="959130" cy="133940"/>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A26217A1-F052-8ED7-AC01-597AB7AD22BD}"/>
                </a:ext>
              </a:extLst>
            </p:cNvPr>
            <p:cNvSpPr txBox="1"/>
            <p:nvPr/>
          </p:nvSpPr>
          <p:spPr>
            <a:xfrm>
              <a:off x="11861504" y="2747340"/>
              <a:ext cx="2870421" cy="577417"/>
            </a:xfrm>
            <a:prstGeom prst="rect">
              <a:avLst/>
            </a:prstGeom>
            <a:noFill/>
          </p:spPr>
          <p:txBody>
            <a:bodyPr wrap="square" rtlCol="0">
              <a:spAutoFit/>
            </a:bodyPr>
            <a:lstStyle/>
            <a:p>
              <a:r>
                <a:rPr lang="en-US" dirty="0"/>
                <a:t>Suggests High Confidence</a:t>
              </a:r>
            </a:p>
          </p:txBody>
        </p:sp>
        <p:sp>
          <p:nvSpPr>
            <p:cNvPr id="9" name="Oval 8">
              <a:extLst>
                <a:ext uri="{FF2B5EF4-FFF2-40B4-BE49-F238E27FC236}">
                  <a16:creationId xmlns:a16="http://schemas.microsoft.com/office/drawing/2014/main" id="{39BCED8A-082F-F799-B754-F5767AFC0187}"/>
                </a:ext>
              </a:extLst>
            </p:cNvPr>
            <p:cNvSpPr/>
            <p:nvPr/>
          </p:nvSpPr>
          <p:spPr>
            <a:xfrm>
              <a:off x="7849349" y="3449310"/>
              <a:ext cx="4800972" cy="4043985"/>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A6A52DFC-02E9-CDA6-B6CC-070C9B14661D}"/>
              </a:ext>
            </a:extLst>
          </p:cNvPr>
          <p:cNvSpPr>
            <a:spLocks noGrp="1"/>
          </p:cNvSpPr>
          <p:nvPr>
            <p:ph type="title"/>
          </p:nvPr>
        </p:nvSpPr>
        <p:spPr/>
        <p:txBody>
          <a:bodyPr/>
          <a:lstStyle/>
          <a:p>
            <a:r>
              <a:rPr lang="en-US" dirty="0"/>
              <a:t>Technical Challenges: Confidence Metrics for Top Features for RF-ML Model</a:t>
            </a:r>
          </a:p>
        </p:txBody>
      </p:sp>
      <p:pic>
        <p:nvPicPr>
          <p:cNvPr id="4" name="Picture 3" descr="A picture containing graphical user interface&#10;&#10;Description automatically generated">
            <a:extLst>
              <a:ext uri="{FF2B5EF4-FFF2-40B4-BE49-F238E27FC236}">
                <a16:creationId xmlns:a16="http://schemas.microsoft.com/office/drawing/2014/main" id="{0D548C2C-DB30-6693-00E3-E187CCE8FBE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9399" y="2719064"/>
            <a:ext cx="5384800" cy="3556000"/>
          </a:xfrm>
          <a:prstGeom prst="rect">
            <a:avLst/>
          </a:prstGeom>
          <a:noFill/>
          <a:ln>
            <a:noFill/>
          </a:ln>
        </p:spPr>
      </p:pic>
      <p:sp>
        <p:nvSpPr>
          <p:cNvPr id="5" name="TextBox 4">
            <a:extLst>
              <a:ext uri="{FF2B5EF4-FFF2-40B4-BE49-F238E27FC236}">
                <a16:creationId xmlns:a16="http://schemas.microsoft.com/office/drawing/2014/main" id="{3E817AB6-1333-EF24-5FAB-15F37334F5E3}"/>
              </a:ext>
            </a:extLst>
          </p:cNvPr>
          <p:cNvSpPr txBox="1"/>
          <p:nvPr/>
        </p:nvSpPr>
        <p:spPr>
          <a:xfrm>
            <a:off x="6354494" y="2989510"/>
            <a:ext cx="423333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Together Access Point 1, 5, &amp; 4 Constitute 94% of features used to make a prediction </a:t>
            </a:r>
          </a:p>
          <a:p>
            <a:pPr marL="285750" indent="-285750">
              <a:buFont typeface="Arial" panose="020B0604020202020204" pitchFamily="34" charset="0"/>
              <a:buChar char="•"/>
            </a:pPr>
            <a:r>
              <a:rPr lang="en-US" dirty="0"/>
              <a:t>Metrics for Top 3</a:t>
            </a:r>
          </a:p>
          <a:p>
            <a:pPr marL="742950" lvl="1" indent="-285750">
              <a:buFont typeface="Arial" panose="020B0604020202020204" pitchFamily="34" charset="0"/>
              <a:buChar char="•"/>
            </a:pPr>
            <a:r>
              <a:rPr lang="en-US" dirty="0"/>
              <a:t>Precision .99</a:t>
            </a:r>
          </a:p>
          <a:p>
            <a:pPr marL="742950" lvl="1" indent="-285750">
              <a:buFont typeface="Arial" panose="020B0604020202020204" pitchFamily="34" charset="0"/>
              <a:buChar char="•"/>
            </a:pPr>
            <a:r>
              <a:rPr lang="en-US" dirty="0"/>
              <a:t>Recall .98</a:t>
            </a:r>
          </a:p>
          <a:p>
            <a:pPr marL="742950" lvl="1" indent="-285750">
              <a:buFont typeface="Arial" panose="020B0604020202020204" pitchFamily="34" charset="0"/>
              <a:buChar char="•"/>
            </a:pPr>
            <a:r>
              <a:rPr lang="en-US" dirty="0"/>
              <a:t>F1 Score .98</a:t>
            </a:r>
          </a:p>
          <a:p>
            <a:pPr marL="742950" lvl="1" indent="-285750">
              <a:buFont typeface="Arial" panose="020B0604020202020204" pitchFamily="34" charset="0"/>
              <a:buChar char="•"/>
            </a:pPr>
            <a:r>
              <a:rPr lang="en-US" dirty="0"/>
              <a:t>OOB Accuracy .98</a:t>
            </a:r>
          </a:p>
          <a:p>
            <a:pPr marL="285750" indent="-285750">
              <a:buFont typeface="Arial" panose="020B0604020202020204" pitchFamily="34" charset="0"/>
              <a:buChar char="•"/>
            </a:pPr>
            <a:r>
              <a:rPr lang="en-US" dirty="0"/>
              <a:t>Cohen values &gt;.8</a:t>
            </a:r>
          </a:p>
        </p:txBody>
      </p:sp>
    </p:spTree>
    <p:extLst>
      <p:ext uri="{BB962C8B-B14F-4D97-AF65-F5344CB8AC3E}">
        <p14:creationId xmlns:p14="http://schemas.microsoft.com/office/powerpoint/2010/main" val="2494750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72AE2-86E0-8FA3-7AA1-330B7AF4187A}"/>
              </a:ext>
            </a:extLst>
          </p:cNvPr>
          <p:cNvSpPr>
            <a:spLocks noGrp="1"/>
          </p:cNvSpPr>
          <p:nvPr>
            <p:ph type="title"/>
          </p:nvPr>
        </p:nvSpPr>
        <p:spPr>
          <a:xfrm>
            <a:off x="299030" y="352684"/>
            <a:ext cx="10515600" cy="1325563"/>
          </a:xfrm>
        </p:spPr>
        <p:txBody>
          <a:bodyPr>
            <a:normAutofit fontScale="90000"/>
          </a:bodyPr>
          <a:lstStyle/>
          <a:p>
            <a:r>
              <a:rPr lang="en-US" dirty="0"/>
              <a:t>Legal Challenges: EU’s General Data Protection Regulation (GDPR) and Artificial Intelligence Act (AIA)</a:t>
            </a:r>
          </a:p>
        </p:txBody>
      </p:sp>
      <p:sp>
        <p:nvSpPr>
          <p:cNvPr id="3" name="TextBox 2">
            <a:extLst>
              <a:ext uri="{FF2B5EF4-FFF2-40B4-BE49-F238E27FC236}">
                <a16:creationId xmlns:a16="http://schemas.microsoft.com/office/drawing/2014/main" id="{B677222A-EE2D-CA7D-760B-8BB2F0AF5A9B}"/>
              </a:ext>
            </a:extLst>
          </p:cNvPr>
          <p:cNvSpPr txBox="1"/>
          <p:nvPr/>
        </p:nvSpPr>
        <p:spPr>
          <a:xfrm>
            <a:off x="491066" y="2260600"/>
            <a:ext cx="8805333" cy="3323987"/>
          </a:xfrm>
          <a:prstGeom prst="rect">
            <a:avLst/>
          </a:prstGeom>
          <a:noFill/>
        </p:spPr>
        <p:txBody>
          <a:bodyPr wrap="square" rtlCol="0">
            <a:spAutoFit/>
          </a:bodyPr>
          <a:lstStyle/>
          <a:p>
            <a:pPr marL="285750" indent="-285750">
              <a:buFont typeface="Arial" panose="020B0604020202020204" pitchFamily="34" charset="0"/>
              <a:buChar char="•"/>
            </a:pPr>
            <a:r>
              <a:rPr lang="en-US" sz="2400" dirty="0"/>
              <a:t>GDPR</a:t>
            </a:r>
          </a:p>
          <a:p>
            <a:pPr marL="742950" lvl="1" indent="-285750">
              <a:buFont typeface="Arial" panose="020B0604020202020204" pitchFamily="34" charset="0"/>
              <a:buChar char="•"/>
            </a:pPr>
            <a:r>
              <a:rPr lang="en-US" sz="2400" dirty="0"/>
              <a:t>Personal Data</a:t>
            </a:r>
          </a:p>
          <a:p>
            <a:pPr marL="742950" lvl="1" indent="-285750">
              <a:buFont typeface="Arial" panose="020B0604020202020204" pitchFamily="34" charset="0"/>
              <a:buChar char="•"/>
            </a:pPr>
            <a:r>
              <a:rPr lang="en-US" sz="2400" dirty="0"/>
              <a:t>Legal Processing (e.g., Consent, Contractual Necessity)</a:t>
            </a:r>
          </a:p>
          <a:p>
            <a:pPr marL="742950" lvl="1" indent="-285750">
              <a:buFont typeface="Arial" panose="020B0604020202020204" pitchFamily="34" charset="0"/>
              <a:buChar char="•"/>
            </a:pPr>
            <a:r>
              <a:rPr lang="en-US" sz="2400" dirty="0"/>
              <a:t>Technical and Organizational Measure to Protect Data</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AIA</a:t>
            </a:r>
          </a:p>
          <a:p>
            <a:pPr marL="742950" lvl="1" indent="-285750">
              <a:buFont typeface="Arial" panose="020B0604020202020204" pitchFamily="34" charset="0"/>
              <a:buChar char="•"/>
            </a:pPr>
            <a:r>
              <a:rPr lang="en-US" sz="2400" dirty="0"/>
              <a:t>Explainability, Transparency and Data Provenance By Design</a:t>
            </a:r>
          </a:p>
          <a:p>
            <a:r>
              <a:rPr lang="en-US" dirty="0"/>
              <a:t>	</a:t>
            </a:r>
          </a:p>
        </p:txBody>
      </p:sp>
    </p:spTree>
    <p:extLst>
      <p:ext uri="{BB962C8B-B14F-4D97-AF65-F5344CB8AC3E}">
        <p14:creationId xmlns:p14="http://schemas.microsoft.com/office/powerpoint/2010/main" val="2260794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72AE2-86E0-8FA3-7AA1-330B7AF4187A}"/>
              </a:ext>
            </a:extLst>
          </p:cNvPr>
          <p:cNvSpPr>
            <a:spLocks noGrp="1"/>
          </p:cNvSpPr>
          <p:nvPr>
            <p:ph type="title"/>
          </p:nvPr>
        </p:nvSpPr>
        <p:spPr>
          <a:xfrm>
            <a:off x="180496" y="-129916"/>
            <a:ext cx="10515600" cy="1325563"/>
          </a:xfrm>
        </p:spPr>
        <p:txBody>
          <a:bodyPr/>
          <a:lstStyle/>
          <a:p>
            <a:r>
              <a:rPr lang="en-US" dirty="0"/>
              <a:t>Legal Challenges: Audit Plan</a:t>
            </a:r>
          </a:p>
        </p:txBody>
      </p:sp>
      <p:grpSp>
        <p:nvGrpSpPr>
          <p:cNvPr id="30" name="Group 29">
            <a:extLst>
              <a:ext uri="{FF2B5EF4-FFF2-40B4-BE49-F238E27FC236}">
                <a16:creationId xmlns:a16="http://schemas.microsoft.com/office/drawing/2014/main" id="{F4AF193C-F2E0-A5C7-1BF2-7EEE8CE12E0F}"/>
              </a:ext>
            </a:extLst>
          </p:cNvPr>
          <p:cNvGrpSpPr/>
          <p:nvPr/>
        </p:nvGrpSpPr>
        <p:grpSpPr>
          <a:xfrm>
            <a:off x="1944258" y="737004"/>
            <a:ext cx="8867675" cy="5731332"/>
            <a:chOff x="293258" y="749704"/>
            <a:chExt cx="8867675" cy="5731332"/>
          </a:xfrm>
        </p:grpSpPr>
        <p:sp>
          <p:nvSpPr>
            <p:cNvPr id="15" name="Arrow: Right 14">
              <a:extLst>
                <a:ext uri="{FF2B5EF4-FFF2-40B4-BE49-F238E27FC236}">
                  <a16:creationId xmlns:a16="http://schemas.microsoft.com/office/drawing/2014/main" id="{7377F5E6-014B-7E78-42BB-BCF26883BA92}"/>
                </a:ext>
              </a:extLst>
            </p:cNvPr>
            <p:cNvSpPr/>
            <p:nvPr/>
          </p:nvSpPr>
          <p:spPr>
            <a:xfrm>
              <a:off x="293259" y="749704"/>
              <a:ext cx="8867674" cy="1187450"/>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 name="Text Box 2">
              <a:extLst>
                <a:ext uri="{FF2B5EF4-FFF2-40B4-BE49-F238E27FC236}">
                  <a16:creationId xmlns:a16="http://schemas.microsoft.com/office/drawing/2014/main" id="{84F94725-8C1F-351D-CF74-9341F59D49D8}"/>
                </a:ext>
              </a:extLst>
            </p:cNvPr>
            <p:cNvSpPr txBox="1">
              <a:spLocks noChangeArrowheads="1"/>
            </p:cNvSpPr>
            <p:nvPr/>
          </p:nvSpPr>
          <p:spPr bwMode="auto">
            <a:xfrm>
              <a:off x="612775" y="1095779"/>
              <a:ext cx="7659158" cy="495300"/>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tabLst>
                  <a:tab pos="586740" algn="l"/>
                </a:tabLst>
              </a:pPr>
              <a:r>
                <a:rPr lang="en-US" sz="1200" b="1" dirty="0">
                  <a:effectLst/>
                  <a:ea typeface="Calibri" panose="020F0502020204030204" pitchFamily="34" charset="0"/>
                  <a:cs typeface="Times New Roman" panose="02020603050405020304" pitchFamily="18" charset="0"/>
                </a:rPr>
                <a:t>Product Life Cycle</a:t>
              </a:r>
              <a:r>
                <a:rPr lang="en-US" sz="1200" dirty="0">
                  <a:effectLst/>
                  <a:ea typeface="Calibri" panose="020F0502020204030204" pitchFamily="34" charset="0"/>
                  <a:cs typeface="Times New Roman" panose="02020603050405020304" pitchFamily="18" charset="0"/>
                </a:rPr>
                <a:t>- </a:t>
              </a:r>
              <a:r>
                <a:rPr lang="en-US" sz="1200" spc="-40" dirty="0">
                  <a:effectLst/>
                  <a:ea typeface="Calibri" panose="020F0502020204030204" pitchFamily="34" charset="0"/>
                  <a:cs typeface="Calibri" panose="020F0502020204030204" pitchFamily="34" charset="0"/>
                </a:rPr>
                <a:t>Creating and maintaining a risk management system for the entire life cycle of the RF-ML Product</a:t>
              </a:r>
              <a:endParaRPr lang="en-US" sz="1200" dirty="0">
                <a:effectLst/>
                <a:ea typeface="Calibri" panose="020F0502020204030204" pitchFamily="34" charset="0"/>
                <a:cs typeface="Times New Roman" panose="02020603050405020304" pitchFamily="18" charset="0"/>
              </a:endParaRPr>
            </a:p>
          </p:txBody>
        </p:sp>
        <p:sp>
          <p:nvSpPr>
            <p:cNvPr id="19" name="Rectangle: Rounded Corners 18">
              <a:extLst>
                <a:ext uri="{FF2B5EF4-FFF2-40B4-BE49-F238E27FC236}">
                  <a16:creationId xmlns:a16="http://schemas.microsoft.com/office/drawing/2014/main" id="{10F6A6C5-ABEF-E2C6-5750-16CE5F21B19F}"/>
                </a:ext>
              </a:extLst>
            </p:cNvPr>
            <p:cNvSpPr/>
            <p:nvPr/>
          </p:nvSpPr>
          <p:spPr>
            <a:xfrm>
              <a:off x="5791852" y="1666993"/>
              <a:ext cx="2674813" cy="1762008"/>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 name="Rectangle: Rounded Corners 19">
              <a:extLst>
                <a:ext uri="{FF2B5EF4-FFF2-40B4-BE49-F238E27FC236}">
                  <a16:creationId xmlns:a16="http://schemas.microsoft.com/office/drawing/2014/main" id="{B5F970BF-191F-0B2C-1220-12E256080C4E}"/>
                </a:ext>
              </a:extLst>
            </p:cNvPr>
            <p:cNvSpPr/>
            <p:nvPr/>
          </p:nvSpPr>
          <p:spPr>
            <a:xfrm>
              <a:off x="3034661" y="1666992"/>
              <a:ext cx="2674813" cy="4814044"/>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 name="Rectangle: Rounded Corners 20">
              <a:extLst>
                <a:ext uri="{FF2B5EF4-FFF2-40B4-BE49-F238E27FC236}">
                  <a16:creationId xmlns:a16="http://schemas.microsoft.com/office/drawing/2014/main" id="{9F23625B-CBF9-5A08-D59F-4A56535FAE23}"/>
                </a:ext>
              </a:extLst>
            </p:cNvPr>
            <p:cNvSpPr/>
            <p:nvPr/>
          </p:nvSpPr>
          <p:spPr>
            <a:xfrm>
              <a:off x="293258" y="1666993"/>
              <a:ext cx="2674813" cy="2955808"/>
            </a:xfrm>
            <a:prstGeom prst="round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5" name="TextBox 24">
              <a:extLst>
                <a:ext uri="{FF2B5EF4-FFF2-40B4-BE49-F238E27FC236}">
                  <a16:creationId xmlns:a16="http://schemas.microsoft.com/office/drawing/2014/main" id="{F1C64964-7C87-3B8C-BB81-941A7685A5A3}"/>
                </a:ext>
              </a:extLst>
            </p:cNvPr>
            <p:cNvSpPr txBox="1"/>
            <p:nvPr/>
          </p:nvSpPr>
          <p:spPr>
            <a:xfrm>
              <a:off x="462577" y="1767695"/>
              <a:ext cx="2530895" cy="2064796"/>
            </a:xfrm>
            <a:prstGeom prst="rect">
              <a:avLst/>
            </a:prstGeom>
            <a:noFill/>
          </p:spPr>
          <p:txBody>
            <a:bodyPr wrap="square">
              <a:spAutoFit/>
            </a:bodyPr>
            <a:lstStyle/>
            <a:p>
              <a:pPr marL="0" marR="0" algn="ctr">
                <a:lnSpc>
                  <a:spcPct val="107000"/>
                </a:lnSpc>
                <a:spcBef>
                  <a:spcPts val="0"/>
                </a:spcBef>
                <a:spcAft>
                  <a:spcPts val="800"/>
                </a:spcAft>
              </a:pPr>
              <a:r>
                <a:rPr lang="en-US" sz="1200" b="1" dirty="0">
                  <a:effectLst/>
                  <a:ea typeface="Calibri" panose="020F0502020204030204" pitchFamily="34" charset="0"/>
                  <a:cs typeface="Times New Roman" panose="02020603050405020304" pitchFamily="18" charset="0"/>
                </a:rPr>
                <a:t>Conception-</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spc="-40" dirty="0">
                  <a:effectLst/>
                  <a:ea typeface="Calibri" panose="020F0502020204030204" pitchFamily="34" charset="0"/>
                  <a:cs typeface="Calibri" panose="020F0502020204030204" pitchFamily="34" charset="0"/>
                </a:rPr>
                <a:t>Designed with sufficient transparency to allow users to interpret the system’s output</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spc="-40" dirty="0">
                  <a:effectLst/>
                  <a:ea typeface="Calibri" panose="020F0502020204030204" pitchFamily="34" charset="0"/>
                  <a:cs typeface="Calibri" panose="020F0502020204030204" pitchFamily="34" charset="0"/>
                </a:rPr>
                <a:t>Designed to maintain human oversight at all times and prevent or minimize risks to health and safety or fundamental rights, including an override or off-switch capability</a:t>
              </a:r>
              <a:endParaRPr lang="en-US" sz="1200" dirty="0">
                <a:effectLst/>
                <a:ea typeface="Calibri" panose="020F0502020204030204" pitchFamily="34" charset="0"/>
                <a:cs typeface="Times New Roman" panose="02020603050405020304" pitchFamily="18" charset="0"/>
              </a:endParaRPr>
            </a:p>
          </p:txBody>
        </p:sp>
        <p:sp>
          <p:nvSpPr>
            <p:cNvPr id="27" name="TextBox 26">
              <a:extLst>
                <a:ext uri="{FF2B5EF4-FFF2-40B4-BE49-F238E27FC236}">
                  <a16:creationId xmlns:a16="http://schemas.microsoft.com/office/drawing/2014/main" id="{D4DC81C5-1FBA-4B35-4711-CFE34FC3BF2C}"/>
                </a:ext>
              </a:extLst>
            </p:cNvPr>
            <p:cNvSpPr txBox="1"/>
            <p:nvPr/>
          </p:nvSpPr>
          <p:spPr>
            <a:xfrm>
              <a:off x="3162790" y="1711397"/>
              <a:ext cx="2530895" cy="4143570"/>
            </a:xfrm>
            <a:prstGeom prst="rect">
              <a:avLst/>
            </a:prstGeom>
            <a:noFill/>
          </p:spPr>
          <p:txBody>
            <a:bodyPr wrap="square">
              <a:spAutoFit/>
            </a:bodyPr>
            <a:lstStyle/>
            <a:p>
              <a:pPr marL="0" marR="0" algn="ctr">
                <a:lnSpc>
                  <a:spcPct val="107000"/>
                </a:lnSpc>
                <a:spcBef>
                  <a:spcPts val="0"/>
                </a:spcBef>
                <a:spcAft>
                  <a:spcPts val="800"/>
                </a:spcAft>
              </a:pPr>
              <a:r>
                <a:rPr lang="en-US" sz="1200" b="1" dirty="0">
                  <a:effectLst/>
                  <a:ea typeface="Calibri" panose="020F0502020204030204" pitchFamily="34" charset="0"/>
                  <a:cs typeface="Times New Roman" panose="02020603050405020304" pitchFamily="18" charset="0"/>
                </a:rPr>
                <a:t>Production-</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586740" algn="l"/>
                </a:tabLst>
              </a:pPr>
              <a:r>
                <a:rPr lang="en-US" sz="1200" spc="-40" dirty="0">
                  <a:effectLst/>
                  <a:ea typeface="Calibri" panose="020F0502020204030204" pitchFamily="34" charset="0"/>
                  <a:cs typeface="Calibri" panose="020F0502020204030204" pitchFamily="34" charset="0"/>
                </a:rPr>
                <a:t>Testing the system to identify risks and determine appropriate mitigation measures, and to validate that the system runs consistently for the intended purpose, with tests made against prior metrics and validated against probabilistic thresholds</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586740" algn="l"/>
                </a:tabLst>
              </a:pPr>
              <a:r>
                <a:rPr lang="en-US" sz="1200" spc="-40" dirty="0">
                  <a:effectLst/>
                  <a:ea typeface="Calibri" panose="020F0502020204030204" pitchFamily="34" charset="0"/>
                  <a:cs typeface="Calibri" panose="020F0502020204030204" pitchFamily="34" charset="0"/>
                </a:rPr>
                <a:t>Establishing appropriate data governance controls, including the requirement that all training, validation, and testing datasets be complete, error-free, and representative</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586740" algn="l"/>
                </a:tabLst>
              </a:pPr>
              <a:r>
                <a:rPr lang="en-US" sz="1200" spc="-40" dirty="0">
                  <a:effectLst/>
                  <a:ea typeface="Calibri" panose="020F0502020204030204" pitchFamily="34" charset="0"/>
                  <a:cs typeface="Calibri" panose="020F0502020204030204" pitchFamily="34" charset="0"/>
                </a:rPr>
                <a:t>Detailed technical documentation, including around system architecture, algorithmic design, and model specifications</a:t>
              </a:r>
              <a:endParaRPr lang="en-US" sz="1200" dirty="0">
                <a:effectLst/>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DA72BB1A-F8E7-FFBE-82E8-3DD20D3F8EAC}"/>
                </a:ext>
              </a:extLst>
            </p:cNvPr>
            <p:cNvSpPr txBox="1"/>
            <p:nvPr/>
          </p:nvSpPr>
          <p:spPr>
            <a:xfrm>
              <a:off x="5937617" y="1711397"/>
              <a:ext cx="2372699" cy="1171731"/>
            </a:xfrm>
            <a:prstGeom prst="rect">
              <a:avLst/>
            </a:prstGeom>
            <a:noFill/>
          </p:spPr>
          <p:txBody>
            <a:bodyPr wrap="square">
              <a:spAutoFit/>
            </a:bodyPr>
            <a:lstStyle/>
            <a:p>
              <a:pPr marL="0" marR="0" algn="ctr">
                <a:lnSpc>
                  <a:spcPct val="107000"/>
                </a:lnSpc>
                <a:spcBef>
                  <a:spcPts val="0"/>
                </a:spcBef>
                <a:spcAft>
                  <a:spcPts val="800"/>
                </a:spcAft>
              </a:pPr>
              <a:r>
                <a:rPr lang="en-US" sz="1200" b="1" dirty="0">
                  <a:effectLst/>
                  <a:ea typeface="Calibri" panose="020F0502020204030204" pitchFamily="34" charset="0"/>
                  <a:cs typeface="Times New Roman" panose="02020603050405020304" pitchFamily="18" charset="0"/>
                </a:rPr>
                <a:t>Market-</a:t>
              </a:r>
              <a:endParaRPr lang="en-US" sz="1200" dirty="0">
                <a:effectLst/>
                <a:ea typeface="Calibri" panose="020F0502020204030204" pitchFamily="34" charset="0"/>
                <a:cs typeface="Times New Roman" panose="02020603050405020304" pitchFamily="18" charset="0"/>
              </a:endParaRPr>
            </a:p>
            <a:p>
              <a:pPr marL="0" marR="0">
                <a:lnSpc>
                  <a:spcPct val="107000"/>
                </a:lnSpc>
                <a:spcBef>
                  <a:spcPts val="0"/>
                </a:spcBef>
                <a:spcAft>
                  <a:spcPts val="800"/>
                </a:spcAft>
                <a:tabLst>
                  <a:tab pos="586740" algn="l"/>
                </a:tabLst>
              </a:pPr>
              <a:r>
                <a:rPr lang="en-US" sz="1200" spc="-40" dirty="0">
                  <a:effectLst/>
                  <a:ea typeface="Calibri" panose="020F0502020204030204" pitchFamily="34" charset="0"/>
                  <a:cs typeface="Calibri" panose="020F0502020204030204" pitchFamily="34" charset="0"/>
                </a:rPr>
                <a:t>Automatic logging of events while the system is running, with the recording conforming to recognized standards</a:t>
              </a:r>
              <a:endParaRPr lang="en-US" sz="1200" dirty="0">
                <a:effectLst/>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91002190"/>
      </p:ext>
    </p:extLst>
  </p:cSld>
  <p:clrMapOvr>
    <a:masterClrMapping/>
  </p:clrMapOvr>
</p:sld>
</file>

<file path=ppt/theme/theme1.xml><?xml version="1.0" encoding="utf-8"?>
<a:theme xmlns:a="http://schemas.openxmlformats.org/drawingml/2006/main" name="ShapesVTI">
  <a:themeElements>
    <a:clrScheme name="AnalogousFromLightSeedRightStep">
      <a:dk1>
        <a:srgbClr val="000000"/>
      </a:dk1>
      <a:lt1>
        <a:srgbClr val="FFFFFF"/>
      </a:lt1>
      <a:dk2>
        <a:srgbClr val="413424"/>
      </a:dk2>
      <a:lt2>
        <a:srgbClr val="E2E5E8"/>
      </a:lt2>
      <a:accent1>
        <a:srgbClr val="D19651"/>
      </a:accent1>
      <a:accent2>
        <a:srgbClr val="A9A64F"/>
      </a:accent2>
      <a:accent3>
        <a:srgbClr val="90AB63"/>
      </a:accent3>
      <a:accent4>
        <a:srgbClr val="66B253"/>
      </a:accent4>
      <a:accent5>
        <a:srgbClr val="58B46B"/>
      </a:accent5>
      <a:accent6>
        <a:srgbClr val="53B28E"/>
      </a:accent6>
      <a:hlink>
        <a:srgbClr val="6283AA"/>
      </a:hlink>
      <a:folHlink>
        <a:srgbClr val="7F7F7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187</TotalTime>
  <Words>593</Words>
  <Application>Microsoft Office PowerPoint</Application>
  <PresentationFormat>Widescreen</PresentationFormat>
  <Paragraphs>119</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Calibri</vt:lpstr>
      <vt:lpstr>Tw Cen MT</vt:lpstr>
      <vt:lpstr>ShapesVTI</vt:lpstr>
      <vt:lpstr>Location Detection Product: Technical, Legal, Ethical, and Business Challenges</vt:lpstr>
      <vt:lpstr>Location Detection Product Overview</vt:lpstr>
      <vt:lpstr>RF-ML Model: Performance Comparison</vt:lpstr>
      <vt:lpstr>Technical Challenges: Wireless Indoor Localization Data Set </vt:lpstr>
      <vt:lpstr>Technical Challenges: Problem Set Up RF-ML Model</vt:lpstr>
      <vt:lpstr>Technical Challenges: Confidence Metrics for RF-ML Model</vt:lpstr>
      <vt:lpstr>Technical Challenges: Confidence Metrics for Top Features for RF-ML Model</vt:lpstr>
      <vt:lpstr>Legal Challenges: EU’s General Data Protection Regulation (GDPR) and Artificial Intelligence Act (AIA)</vt:lpstr>
      <vt:lpstr>Legal Challenges: Audit Plan</vt:lpstr>
      <vt:lpstr>Ethical Challenges: “One’s Home is Their Sanctuary”</vt:lpstr>
      <vt:lpstr>Business Challenges: Investment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Theodore McCullough</dc:creator>
  <cp:lastModifiedBy>Theodore McCullough</cp:lastModifiedBy>
  <cp:revision>37</cp:revision>
  <dcterms:created xsi:type="dcterms:W3CDTF">2022-12-05T20:14:14Z</dcterms:created>
  <dcterms:modified xsi:type="dcterms:W3CDTF">2022-12-11T20:22:54Z</dcterms:modified>
</cp:coreProperties>
</file>

<file path=docProps/thumbnail.jpeg>
</file>